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8"/>
  </p:notesMasterIdLst>
  <p:sldIdLst>
    <p:sldId id="257" r:id="rId2"/>
    <p:sldId id="298" r:id="rId3"/>
    <p:sldId id="369" r:id="rId4"/>
    <p:sldId id="370" r:id="rId5"/>
    <p:sldId id="299" r:id="rId6"/>
    <p:sldId id="317" r:id="rId7"/>
    <p:sldId id="371" r:id="rId8"/>
    <p:sldId id="372" r:id="rId9"/>
    <p:sldId id="328" r:id="rId10"/>
    <p:sldId id="329" r:id="rId11"/>
    <p:sldId id="330" r:id="rId12"/>
    <p:sldId id="373" r:id="rId13"/>
    <p:sldId id="331" r:id="rId14"/>
    <p:sldId id="333" r:id="rId15"/>
    <p:sldId id="334" r:id="rId16"/>
    <p:sldId id="335" r:id="rId17"/>
    <p:sldId id="374" r:id="rId18"/>
    <p:sldId id="376" r:id="rId19"/>
    <p:sldId id="338" r:id="rId20"/>
    <p:sldId id="339" r:id="rId21"/>
    <p:sldId id="340" r:id="rId22"/>
    <p:sldId id="341" r:id="rId23"/>
    <p:sldId id="342" r:id="rId24"/>
    <p:sldId id="346" r:id="rId25"/>
    <p:sldId id="347" r:id="rId26"/>
    <p:sldId id="348" r:id="rId27"/>
    <p:sldId id="349" r:id="rId28"/>
    <p:sldId id="368" r:id="rId29"/>
    <p:sldId id="351" r:id="rId30"/>
    <p:sldId id="353" r:id="rId31"/>
    <p:sldId id="352" r:id="rId32"/>
    <p:sldId id="354" r:id="rId33"/>
    <p:sldId id="355" r:id="rId34"/>
    <p:sldId id="357" r:id="rId35"/>
    <p:sldId id="358" r:id="rId36"/>
    <p:sldId id="359" r:id="rId37"/>
    <p:sldId id="360" r:id="rId38"/>
    <p:sldId id="361" r:id="rId39"/>
    <p:sldId id="362" r:id="rId40"/>
    <p:sldId id="363" r:id="rId41"/>
    <p:sldId id="364" r:id="rId42"/>
    <p:sldId id="365" r:id="rId43"/>
    <p:sldId id="366" r:id="rId44"/>
    <p:sldId id="367" r:id="rId45"/>
    <p:sldId id="327" r:id="rId46"/>
    <p:sldId id="259" r:id="rId47"/>
  </p:sldIdLst>
  <p:sldSz cx="12192000" cy="6858000"/>
  <p:notesSz cx="6858000" cy="91440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cción predeterminada" id="{F752E754-587D-4FA3-9FCB-CDB1078295A9}">
          <p14:sldIdLst>
            <p14:sldId id="257"/>
            <p14:sldId id="298"/>
            <p14:sldId id="369"/>
            <p14:sldId id="370"/>
            <p14:sldId id="299"/>
            <p14:sldId id="317"/>
            <p14:sldId id="371"/>
            <p14:sldId id="372"/>
            <p14:sldId id="328"/>
            <p14:sldId id="329"/>
            <p14:sldId id="330"/>
            <p14:sldId id="373"/>
            <p14:sldId id="331"/>
            <p14:sldId id="333"/>
            <p14:sldId id="334"/>
            <p14:sldId id="335"/>
            <p14:sldId id="374"/>
            <p14:sldId id="376"/>
            <p14:sldId id="338"/>
            <p14:sldId id="339"/>
            <p14:sldId id="340"/>
            <p14:sldId id="341"/>
            <p14:sldId id="342"/>
            <p14:sldId id="346"/>
            <p14:sldId id="347"/>
            <p14:sldId id="348"/>
            <p14:sldId id="349"/>
            <p14:sldId id="368"/>
            <p14:sldId id="351"/>
            <p14:sldId id="353"/>
            <p14:sldId id="352"/>
            <p14:sldId id="354"/>
            <p14:sldId id="355"/>
            <p14:sldId id="357"/>
            <p14:sldId id="358"/>
            <p14:sldId id="359"/>
            <p14:sldId id="360"/>
            <p14:sldId id="361"/>
            <p14:sldId id="362"/>
            <p14:sldId id="363"/>
            <p14:sldId id="364"/>
            <p14:sldId id="365"/>
            <p14:sldId id="366"/>
            <p14:sldId id="367"/>
            <p14:sldId id="327"/>
          </p14:sldIdLst>
        </p14:section>
        <p14:section name="Sección sin título" id="{76654E60-DE1E-4F30-987B-7FC7871CA9DE}">
          <p14:sldIdLst>
            <p14:sldId id="25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FF66"/>
    <a:srgbClr val="C26E94"/>
    <a:srgbClr val="434343"/>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Sin estilo, cuadrícula de la tabla">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7AC3CCA-C797-4891-BE02-D94E43425B78}" styleName="Estilo medio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2D5ABB26-0587-4C30-8999-92F81FD0307C}" styleName="Sin estilo ni cuadrícula">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3" autoAdjust="0"/>
    <p:restoredTop sz="94660"/>
  </p:normalViewPr>
  <p:slideViewPr>
    <p:cSldViewPr snapToGrid="0">
      <p:cViewPr varScale="1">
        <p:scale>
          <a:sx n="89" d="100"/>
          <a:sy n="89" d="100"/>
        </p:scale>
        <p:origin x="618" y="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BC88BA8-813D-4701-80A2-A85F06C1F7D9}" type="doc">
      <dgm:prSet loTypeId="urn:microsoft.com/office/officeart/2005/8/layout/bProcess3" loCatId="process" qsTypeId="urn:microsoft.com/office/officeart/2005/8/quickstyle/simple1" qsCatId="simple" csTypeId="urn:microsoft.com/office/officeart/2005/8/colors/accent1_2" csCatId="accent1" phldr="1"/>
      <dgm:spPr/>
      <dgm:t>
        <a:bodyPr/>
        <a:lstStyle/>
        <a:p>
          <a:endParaRPr lang="es-CO"/>
        </a:p>
      </dgm:t>
    </dgm:pt>
    <dgm:pt modelId="{09A4092C-2BC4-4995-AC0B-5D4EF7A9B7C9}">
      <dgm:prSet phldrT="[Texto]" custT="1">
        <dgm:style>
          <a:lnRef idx="3">
            <a:schemeClr val="lt1"/>
          </a:lnRef>
          <a:fillRef idx="1">
            <a:schemeClr val="accent4"/>
          </a:fillRef>
          <a:effectRef idx="1">
            <a:schemeClr val="accent4"/>
          </a:effectRef>
          <a:fontRef idx="minor">
            <a:schemeClr val="lt1"/>
          </a:fontRef>
        </dgm:style>
      </dgm:prSet>
      <dgm:spPr/>
      <dgm:t>
        <a:bodyPr/>
        <a:lstStyle/>
        <a:p>
          <a:r>
            <a:rPr lang="es-ES" sz="2000" b="1" dirty="0">
              <a:effectLst/>
              <a:latin typeface="+mn-lt"/>
            </a:rPr>
            <a:t>Unidad 1</a:t>
          </a:r>
        </a:p>
        <a:p>
          <a:r>
            <a:rPr lang="es-ES" sz="2000" b="1" dirty="0">
              <a:effectLst/>
              <a:latin typeface="+mn-lt"/>
            </a:rPr>
            <a:t>Fundamentos avanzados de diseño orientado a objetos</a:t>
          </a:r>
          <a:endParaRPr lang="es-CO" sz="2000" b="1" dirty="0">
            <a:effectLst/>
            <a:latin typeface="+mn-lt"/>
          </a:endParaRPr>
        </a:p>
      </dgm:t>
    </dgm:pt>
    <dgm:pt modelId="{388EB1E5-269E-4127-B59A-FB644E0F5706}" type="parTrans" cxnId="{C643A84B-757B-459E-A3E5-4EE3C95C4418}">
      <dgm:prSet/>
      <dgm:spPr/>
      <dgm:t>
        <a:bodyPr/>
        <a:lstStyle/>
        <a:p>
          <a:endParaRPr lang="es-CO" sz="2000">
            <a:effectLst/>
            <a:latin typeface="+mn-lt"/>
          </a:endParaRPr>
        </a:p>
      </dgm:t>
    </dgm:pt>
    <dgm:pt modelId="{B9FB905A-B7EA-47D6-94F2-E8E0D2DF654B}" type="sibTrans" cxnId="{C643A84B-757B-459E-A3E5-4EE3C95C4418}">
      <dgm:prSet custT="1"/>
      <dgm:spPr/>
      <dgm:t>
        <a:bodyPr/>
        <a:lstStyle/>
        <a:p>
          <a:endParaRPr lang="es-CO" sz="2000">
            <a:effectLst/>
            <a:latin typeface="+mn-lt"/>
          </a:endParaRPr>
        </a:p>
      </dgm:t>
    </dgm:pt>
    <dgm:pt modelId="{18A750FE-4BDF-4D85-AE01-A18AD573A989}">
      <dgm:prSet phldrT="[Texto]" custT="1">
        <dgm:style>
          <a:lnRef idx="3">
            <a:schemeClr val="lt1"/>
          </a:lnRef>
          <a:fillRef idx="1">
            <a:schemeClr val="accent2"/>
          </a:fillRef>
          <a:effectRef idx="1">
            <a:schemeClr val="accent2"/>
          </a:effectRef>
          <a:fontRef idx="minor">
            <a:schemeClr val="lt1"/>
          </a:fontRef>
        </dgm:style>
      </dgm:prSet>
      <dgm:spPr/>
      <dgm:t>
        <a:bodyPr/>
        <a:lstStyle/>
        <a:p>
          <a:pPr marL="0" lvl="0" indent="0" algn="ctr" defTabSz="1244600">
            <a:lnSpc>
              <a:spcPct val="90000"/>
            </a:lnSpc>
            <a:spcBef>
              <a:spcPct val="0"/>
            </a:spcBef>
            <a:spcAft>
              <a:spcPct val="35000"/>
            </a:spcAft>
            <a:buNone/>
          </a:pPr>
          <a:r>
            <a:rPr lang="es-ES" sz="2000" b="1" kern="1200" dirty="0">
              <a:effectLst/>
              <a:latin typeface="+mn-lt"/>
            </a:rPr>
            <a:t>Unidad 2</a:t>
          </a:r>
          <a:endParaRPr lang="es-CO" sz="2000" b="1" kern="1200" dirty="0">
            <a:solidFill>
              <a:prstClr val="white"/>
            </a:solidFill>
            <a:effectLst/>
            <a:latin typeface="+mn-lt"/>
            <a:ea typeface="+mn-ea"/>
            <a:cs typeface="+mn-cs"/>
          </a:endParaRPr>
        </a:p>
        <a:p>
          <a:pPr marL="0" lvl="0" indent="0" algn="ctr" defTabSz="1244600">
            <a:lnSpc>
              <a:spcPct val="90000"/>
            </a:lnSpc>
            <a:spcBef>
              <a:spcPct val="0"/>
            </a:spcBef>
            <a:spcAft>
              <a:spcPct val="35000"/>
            </a:spcAft>
            <a:buNone/>
          </a:pPr>
          <a:r>
            <a:rPr lang="es-CO" sz="2000" b="1" kern="1200" dirty="0">
              <a:solidFill>
                <a:prstClr val="white"/>
              </a:solidFill>
              <a:effectLst/>
              <a:latin typeface="+mn-lt"/>
              <a:ea typeface="+mn-ea"/>
              <a:cs typeface="+mn-cs"/>
            </a:rPr>
            <a:t>Patrones de diseño creacionales</a:t>
          </a:r>
        </a:p>
      </dgm:t>
    </dgm:pt>
    <dgm:pt modelId="{F0009BF6-41A3-41E7-82EC-68CFEC65E47B}" type="parTrans" cxnId="{4B5D9A20-A62D-4EBD-8039-C25C86A4D9B3}">
      <dgm:prSet/>
      <dgm:spPr/>
      <dgm:t>
        <a:bodyPr/>
        <a:lstStyle/>
        <a:p>
          <a:endParaRPr lang="es-CO" sz="2000">
            <a:effectLst/>
            <a:latin typeface="+mn-lt"/>
          </a:endParaRPr>
        </a:p>
      </dgm:t>
    </dgm:pt>
    <dgm:pt modelId="{6BC4710B-BDF0-4977-9A01-FD58C2AFA51B}" type="sibTrans" cxnId="{4B5D9A20-A62D-4EBD-8039-C25C86A4D9B3}">
      <dgm:prSet custT="1"/>
      <dgm:spPr/>
      <dgm:t>
        <a:bodyPr/>
        <a:lstStyle/>
        <a:p>
          <a:endParaRPr lang="es-CO" sz="2000">
            <a:effectLst/>
            <a:latin typeface="+mn-lt"/>
          </a:endParaRPr>
        </a:p>
      </dgm:t>
    </dgm:pt>
    <dgm:pt modelId="{5131E3FD-8902-45A1-985D-4CA34AC5173D}">
      <dgm:prSet phldrT="[Texto]" custT="1"/>
      <dgm:spPr/>
      <dgm:t>
        <a:bodyPr/>
        <a:lstStyle/>
        <a:p>
          <a:r>
            <a:rPr lang="es-ES" sz="2000" b="1" dirty="0">
              <a:effectLst/>
              <a:latin typeface="+mn-lt"/>
            </a:rPr>
            <a:t>Unidad 3</a:t>
          </a:r>
          <a:endParaRPr lang="es-CO" sz="2000" b="1" dirty="0">
            <a:effectLst/>
            <a:latin typeface="+mn-lt"/>
          </a:endParaRPr>
        </a:p>
        <a:p>
          <a:r>
            <a:rPr lang="es-CO" sz="2000" b="1" dirty="0">
              <a:effectLst/>
              <a:latin typeface="+mn-lt"/>
            </a:rPr>
            <a:t>Patrones de diseño estructurales</a:t>
          </a:r>
        </a:p>
      </dgm:t>
    </dgm:pt>
    <dgm:pt modelId="{A0BFC051-DBFA-442F-B137-B58902F9B796}" type="parTrans" cxnId="{CFCC6F7A-A74B-4EDE-AF2E-FAA62DF5E7B0}">
      <dgm:prSet/>
      <dgm:spPr/>
      <dgm:t>
        <a:bodyPr/>
        <a:lstStyle/>
        <a:p>
          <a:endParaRPr lang="es-CO" sz="2000">
            <a:effectLst/>
            <a:latin typeface="+mn-lt"/>
          </a:endParaRPr>
        </a:p>
      </dgm:t>
    </dgm:pt>
    <dgm:pt modelId="{60E7820C-BA59-450F-9F2E-FF3FE3EAB947}" type="sibTrans" cxnId="{CFCC6F7A-A74B-4EDE-AF2E-FAA62DF5E7B0}">
      <dgm:prSet custT="1"/>
      <dgm:spPr/>
      <dgm:t>
        <a:bodyPr/>
        <a:lstStyle/>
        <a:p>
          <a:endParaRPr lang="es-CO" sz="2000">
            <a:effectLst/>
            <a:latin typeface="+mn-lt"/>
          </a:endParaRPr>
        </a:p>
      </dgm:t>
    </dgm:pt>
    <dgm:pt modelId="{D7AF6ABB-598C-43BB-AD47-68546C91DFEE}">
      <dgm:prSet phldrT="[Texto]" custT="1">
        <dgm:style>
          <a:lnRef idx="3">
            <a:schemeClr val="lt1"/>
          </a:lnRef>
          <a:fillRef idx="1">
            <a:schemeClr val="dk1"/>
          </a:fillRef>
          <a:effectRef idx="1">
            <a:schemeClr val="dk1"/>
          </a:effectRef>
          <a:fontRef idx="minor">
            <a:schemeClr val="lt1"/>
          </a:fontRef>
        </dgm:style>
      </dgm:prSet>
      <dgm:spPr>
        <a:solidFill>
          <a:srgbClr val="C00000"/>
        </a:solidFill>
      </dgm:spPr>
      <dgm:t>
        <a:bodyPr/>
        <a:lstStyle/>
        <a:p>
          <a:r>
            <a:rPr lang="es-ES" sz="2000" b="1" dirty="0">
              <a:effectLst/>
              <a:latin typeface="+mn-lt"/>
            </a:rPr>
            <a:t>Unidad 5</a:t>
          </a:r>
          <a:endParaRPr lang="es-CO" sz="2000" b="1" dirty="0">
            <a:effectLst/>
            <a:latin typeface="+mn-lt"/>
          </a:endParaRPr>
        </a:p>
        <a:p>
          <a:r>
            <a:rPr lang="es-CO" sz="2000" b="1" dirty="0">
              <a:effectLst/>
              <a:latin typeface="+mn-lt"/>
            </a:rPr>
            <a:t>Antipatrones y </a:t>
          </a:r>
          <a:r>
            <a:rPr lang="es-CO" sz="2000" b="1" dirty="0" err="1">
              <a:effectLst/>
              <a:latin typeface="+mn-lt"/>
            </a:rPr>
            <a:t>refactorizacion</a:t>
          </a:r>
          <a:endParaRPr lang="es-CO" sz="2000" b="1" dirty="0">
            <a:effectLst/>
            <a:latin typeface="+mn-lt"/>
          </a:endParaRPr>
        </a:p>
      </dgm:t>
    </dgm:pt>
    <dgm:pt modelId="{88C76B2B-160A-442C-9421-7DBD13F7931D}" type="parTrans" cxnId="{3EA86CD6-3F5B-44A9-9C47-CC5523125079}">
      <dgm:prSet/>
      <dgm:spPr/>
      <dgm:t>
        <a:bodyPr/>
        <a:lstStyle/>
        <a:p>
          <a:endParaRPr lang="es-CO" sz="2000">
            <a:effectLst/>
            <a:latin typeface="+mn-lt"/>
          </a:endParaRPr>
        </a:p>
      </dgm:t>
    </dgm:pt>
    <dgm:pt modelId="{B54375C7-352C-49B8-BFD7-09282652DD3F}" type="sibTrans" cxnId="{3EA86CD6-3F5B-44A9-9C47-CC5523125079}">
      <dgm:prSet custT="1"/>
      <dgm:spPr/>
      <dgm:t>
        <a:bodyPr/>
        <a:lstStyle/>
        <a:p>
          <a:endParaRPr lang="es-CO" sz="2000">
            <a:effectLst/>
            <a:latin typeface="+mn-lt"/>
          </a:endParaRPr>
        </a:p>
      </dgm:t>
    </dgm:pt>
    <dgm:pt modelId="{78E484A6-0680-4F98-A0C0-919DF6D58FCB}">
      <dgm:prSet phldrT="[Texto]" custT="1">
        <dgm:style>
          <a:lnRef idx="3">
            <a:schemeClr val="lt1"/>
          </a:lnRef>
          <a:fillRef idx="1">
            <a:schemeClr val="accent6"/>
          </a:fillRef>
          <a:effectRef idx="1">
            <a:schemeClr val="accent6"/>
          </a:effectRef>
          <a:fontRef idx="minor">
            <a:schemeClr val="lt1"/>
          </a:fontRef>
        </dgm:style>
      </dgm:prSet>
      <dgm:spPr/>
      <dgm:t>
        <a:bodyPr/>
        <a:lstStyle/>
        <a:p>
          <a:r>
            <a:rPr lang="es-ES" sz="2000" b="1" dirty="0">
              <a:effectLst/>
              <a:latin typeface="+mn-lt"/>
            </a:rPr>
            <a:t>Unidad 4</a:t>
          </a:r>
          <a:endParaRPr lang="es-CO" sz="2000" b="1" dirty="0">
            <a:effectLst/>
            <a:latin typeface="+mn-lt"/>
          </a:endParaRPr>
        </a:p>
        <a:p>
          <a:r>
            <a:rPr lang="es-CO" sz="2000" b="1" dirty="0">
              <a:effectLst/>
              <a:latin typeface="+mn-lt"/>
            </a:rPr>
            <a:t>Patrones de diseño de comportamiento</a:t>
          </a:r>
        </a:p>
      </dgm:t>
    </dgm:pt>
    <dgm:pt modelId="{943565A4-97EB-44E1-9877-B0A0B9DC46A0}" type="parTrans" cxnId="{33FAA1F4-4FBA-4816-95C6-D31CE00A20C9}">
      <dgm:prSet/>
      <dgm:spPr/>
      <dgm:t>
        <a:bodyPr/>
        <a:lstStyle/>
        <a:p>
          <a:endParaRPr lang="es-CO" sz="2000">
            <a:effectLst/>
            <a:latin typeface="+mn-lt"/>
          </a:endParaRPr>
        </a:p>
      </dgm:t>
    </dgm:pt>
    <dgm:pt modelId="{5C2EBCCE-59EA-4E06-9CD0-3D05ED8646DD}" type="sibTrans" cxnId="{33FAA1F4-4FBA-4816-95C6-D31CE00A20C9}">
      <dgm:prSet custT="1"/>
      <dgm:spPr/>
      <dgm:t>
        <a:bodyPr/>
        <a:lstStyle/>
        <a:p>
          <a:endParaRPr lang="es-CO" sz="2000">
            <a:effectLst/>
            <a:latin typeface="+mn-lt"/>
          </a:endParaRPr>
        </a:p>
      </dgm:t>
    </dgm:pt>
    <dgm:pt modelId="{72319160-662A-4172-8DCE-EBEE9E81A83E}">
      <dgm:prSet phldrT="[Texto]" custT="1"/>
      <dgm:spPr>
        <a:solidFill>
          <a:srgbClr val="434343"/>
        </a:solidFill>
      </dgm:spPr>
      <dgm:t>
        <a:bodyPr/>
        <a:lstStyle/>
        <a:p>
          <a:r>
            <a:rPr lang="es-CO" sz="2000" b="1" dirty="0">
              <a:effectLst/>
              <a:latin typeface="+mn-lt"/>
            </a:rPr>
            <a:t>Cierre Curso</a:t>
          </a:r>
        </a:p>
      </dgm:t>
    </dgm:pt>
    <dgm:pt modelId="{FE0E46B8-800E-442D-8B99-A3184E007D1C}" type="parTrans" cxnId="{EF47CA84-6C9F-45FC-B010-D0FBB824C2B1}">
      <dgm:prSet/>
      <dgm:spPr/>
      <dgm:t>
        <a:bodyPr/>
        <a:lstStyle/>
        <a:p>
          <a:endParaRPr lang="es-CO" sz="2000">
            <a:effectLst/>
            <a:latin typeface="+mn-lt"/>
          </a:endParaRPr>
        </a:p>
      </dgm:t>
    </dgm:pt>
    <dgm:pt modelId="{3F7DDBC1-6A9B-4D36-81E6-15A2EF22C743}" type="sibTrans" cxnId="{EF47CA84-6C9F-45FC-B010-D0FBB824C2B1}">
      <dgm:prSet/>
      <dgm:spPr/>
      <dgm:t>
        <a:bodyPr/>
        <a:lstStyle/>
        <a:p>
          <a:endParaRPr lang="es-CO" sz="2000">
            <a:effectLst/>
            <a:latin typeface="+mn-lt"/>
          </a:endParaRPr>
        </a:p>
      </dgm:t>
    </dgm:pt>
    <dgm:pt modelId="{5665C4FA-9078-4E7B-8450-91C448B07F9B}" type="pres">
      <dgm:prSet presAssocID="{BBC88BA8-813D-4701-80A2-A85F06C1F7D9}" presName="Name0" presStyleCnt="0">
        <dgm:presLayoutVars>
          <dgm:dir/>
          <dgm:resizeHandles val="exact"/>
        </dgm:presLayoutVars>
      </dgm:prSet>
      <dgm:spPr/>
    </dgm:pt>
    <dgm:pt modelId="{CF4C58B1-FCA0-44A0-B052-685C75CDE688}" type="pres">
      <dgm:prSet presAssocID="{09A4092C-2BC4-4995-AC0B-5D4EF7A9B7C9}" presName="node" presStyleLbl="node1" presStyleIdx="0" presStyleCnt="6">
        <dgm:presLayoutVars>
          <dgm:bulletEnabled val="1"/>
        </dgm:presLayoutVars>
      </dgm:prSet>
      <dgm:spPr/>
    </dgm:pt>
    <dgm:pt modelId="{626144AF-8905-46DD-9377-2CA8C0899B8E}" type="pres">
      <dgm:prSet presAssocID="{B9FB905A-B7EA-47D6-94F2-E8E0D2DF654B}" presName="sibTrans" presStyleLbl="sibTrans1D1" presStyleIdx="0" presStyleCnt="5"/>
      <dgm:spPr/>
    </dgm:pt>
    <dgm:pt modelId="{CCF57BED-33B5-4B36-B14B-A3E745591E0C}" type="pres">
      <dgm:prSet presAssocID="{B9FB905A-B7EA-47D6-94F2-E8E0D2DF654B}" presName="connectorText" presStyleLbl="sibTrans1D1" presStyleIdx="0" presStyleCnt="5"/>
      <dgm:spPr/>
    </dgm:pt>
    <dgm:pt modelId="{4957957B-9E95-4294-8229-101D222D9924}" type="pres">
      <dgm:prSet presAssocID="{18A750FE-4BDF-4D85-AE01-A18AD573A989}" presName="node" presStyleLbl="node1" presStyleIdx="1" presStyleCnt="6">
        <dgm:presLayoutVars>
          <dgm:bulletEnabled val="1"/>
        </dgm:presLayoutVars>
      </dgm:prSet>
      <dgm:spPr/>
    </dgm:pt>
    <dgm:pt modelId="{2CC19992-F3FB-46D1-B238-65B04E09C692}" type="pres">
      <dgm:prSet presAssocID="{6BC4710B-BDF0-4977-9A01-FD58C2AFA51B}" presName="sibTrans" presStyleLbl="sibTrans1D1" presStyleIdx="1" presStyleCnt="5"/>
      <dgm:spPr/>
    </dgm:pt>
    <dgm:pt modelId="{1E330EA3-1E06-4309-BE35-83F9F9049280}" type="pres">
      <dgm:prSet presAssocID="{6BC4710B-BDF0-4977-9A01-FD58C2AFA51B}" presName="connectorText" presStyleLbl="sibTrans1D1" presStyleIdx="1" presStyleCnt="5"/>
      <dgm:spPr/>
    </dgm:pt>
    <dgm:pt modelId="{72ED393D-38AF-4C6E-BA60-9F891F516C41}" type="pres">
      <dgm:prSet presAssocID="{5131E3FD-8902-45A1-985D-4CA34AC5173D}" presName="node" presStyleLbl="node1" presStyleIdx="2" presStyleCnt="6">
        <dgm:presLayoutVars>
          <dgm:bulletEnabled val="1"/>
        </dgm:presLayoutVars>
      </dgm:prSet>
      <dgm:spPr/>
    </dgm:pt>
    <dgm:pt modelId="{7650BF17-F637-49F8-BE1A-0CAB6DCD72E5}" type="pres">
      <dgm:prSet presAssocID="{60E7820C-BA59-450F-9F2E-FF3FE3EAB947}" presName="sibTrans" presStyleLbl="sibTrans1D1" presStyleIdx="2" presStyleCnt="5"/>
      <dgm:spPr/>
    </dgm:pt>
    <dgm:pt modelId="{DF4AA754-31C1-42EA-8D3B-D5C2CADC3520}" type="pres">
      <dgm:prSet presAssocID="{60E7820C-BA59-450F-9F2E-FF3FE3EAB947}" presName="connectorText" presStyleLbl="sibTrans1D1" presStyleIdx="2" presStyleCnt="5"/>
      <dgm:spPr/>
    </dgm:pt>
    <dgm:pt modelId="{D5289F89-6E43-457A-9EC2-E3901245F2E1}" type="pres">
      <dgm:prSet presAssocID="{78E484A6-0680-4F98-A0C0-919DF6D58FCB}" presName="node" presStyleLbl="node1" presStyleIdx="3" presStyleCnt="6">
        <dgm:presLayoutVars>
          <dgm:bulletEnabled val="1"/>
        </dgm:presLayoutVars>
      </dgm:prSet>
      <dgm:spPr/>
    </dgm:pt>
    <dgm:pt modelId="{99D30D94-4A67-4883-B1D4-E119FE2470D0}" type="pres">
      <dgm:prSet presAssocID="{5C2EBCCE-59EA-4E06-9CD0-3D05ED8646DD}" presName="sibTrans" presStyleLbl="sibTrans1D1" presStyleIdx="3" presStyleCnt="5"/>
      <dgm:spPr/>
    </dgm:pt>
    <dgm:pt modelId="{AF4F2CA5-F99C-4BAE-A461-5834077A6E0F}" type="pres">
      <dgm:prSet presAssocID="{5C2EBCCE-59EA-4E06-9CD0-3D05ED8646DD}" presName="connectorText" presStyleLbl="sibTrans1D1" presStyleIdx="3" presStyleCnt="5"/>
      <dgm:spPr/>
    </dgm:pt>
    <dgm:pt modelId="{0D294A7B-E846-4579-BBF2-7313BBAB9435}" type="pres">
      <dgm:prSet presAssocID="{D7AF6ABB-598C-43BB-AD47-68546C91DFEE}" presName="node" presStyleLbl="node1" presStyleIdx="4" presStyleCnt="6">
        <dgm:presLayoutVars>
          <dgm:bulletEnabled val="1"/>
        </dgm:presLayoutVars>
      </dgm:prSet>
      <dgm:spPr/>
    </dgm:pt>
    <dgm:pt modelId="{D90EE78C-8B18-4BEC-BF39-E65849C06151}" type="pres">
      <dgm:prSet presAssocID="{B54375C7-352C-49B8-BFD7-09282652DD3F}" presName="sibTrans" presStyleLbl="sibTrans1D1" presStyleIdx="4" presStyleCnt="5"/>
      <dgm:spPr/>
    </dgm:pt>
    <dgm:pt modelId="{E8A8DC93-7DE6-4A64-B86F-263870E2FE66}" type="pres">
      <dgm:prSet presAssocID="{B54375C7-352C-49B8-BFD7-09282652DD3F}" presName="connectorText" presStyleLbl="sibTrans1D1" presStyleIdx="4" presStyleCnt="5"/>
      <dgm:spPr/>
    </dgm:pt>
    <dgm:pt modelId="{7AABB14E-FFD5-4811-B127-0690D3BFD944}" type="pres">
      <dgm:prSet presAssocID="{72319160-662A-4172-8DCE-EBEE9E81A83E}" presName="node" presStyleLbl="node1" presStyleIdx="5" presStyleCnt="6">
        <dgm:presLayoutVars>
          <dgm:bulletEnabled val="1"/>
        </dgm:presLayoutVars>
      </dgm:prSet>
      <dgm:spPr/>
    </dgm:pt>
  </dgm:ptLst>
  <dgm:cxnLst>
    <dgm:cxn modelId="{4B5D9A20-A62D-4EBD-8039-C25C86A4D9B3}" srcId="{BBC88BA8-813D-4701-80A2-A85F06C1F7D9}" destId="{18A750FE-4BDF-4D85-AE01-A18AD573A989}" srcOrd="1" destOrd="0" parTransId="{F0009BF6-41A3-41E7-82EC-68CFEC65E47B}" sibTransId="{6BC4710B-BDF0-4977-9A01-FD58C2AFA51B}"/>
    <dgm:cxn modelId="{E4090433-539C-4EF1-B591-EA19FC98FE38}" type="presOf" srcId="{60E7820C-BA59-450F-9F2E-FF3FE3EAB947}" destId="{7650BF17-F637-49F8-BE1A-0CAB6DCD72E5}" srcOrd="0" destOrd="0" presId="urn:microsoft.com/office/officeart/2005/8/layout/bProcess3"/>
    <dgm:cxn modelId="{D9BFC33A-F454-40EA-80A9-6525F0F008AA}" type="presOf" srcId="{B54375C7-352C-49B8-BFD7-09282652DD3F}" destId="{E8A8DC93-7DE6-4A64-B86F-263870E2FE66}" srcOrd="1" destOrd="0" presId="urn:microsoft.com/office/officeart/2005/8/layout/bProcess3"/>
    <dgm:cxn modelId="{A8D02C3F-3C07-4A7F-8340-B2B7DAD653F7}" type="presOf" srcId="{B9FB905A-B7EA-47D6-94F2-E8E0D2DF654B}" destId="{CCF57BED-33B5-4B36-B14B-A3E745591E0C}" srcOrd="1" destOrd="0" presId="urn:microsoft.com/office/officeart/2005/8/layout/bProcess3"/>
    <dgm:cxn modelId="{37A9145E-B0CB-48F4-A15F-04F171DE9E4F}" type="presOf" srcId="{5C2EBCCE-59EA-4E06-9CD0-3D05ED8646DD}" destId="{AF4F2CA5-F99C-4BAE-A461-5834077A6E0F}" srcOrd="1" destOrd="0" presId="urn:microsoft.com/office/officeart/2005/8/layout/bProcess3"/>
    <dgm:cxn modelId="{7032CD60-1DA1-442D-B74E-AE1B9DA1CFBC}" type="presOf" srcId="{B9FB905A-B7EA-47D6-94F2-E8E0D2DF654B}" destId="{626144AF-8905-46DD-9377-2CA8C0899B8E}" srcOrd="0" destOrd="0" presId="urn:microsoft.com/office/officeart/2005/8/layout/bProcess3"/>
    <dgm:cxn modelId="{C643A84B-757B-459E-A3E5-4EE3C95C4418}" srcId="{BBC88BA8-813D-4701-80A2-A85F06C1F7D9}" destId="{09A4092C-2BC4-4995-AC0B-5D4EF7A9B7C9}" srcOrd="0" destOrd="0" parTransId="{388EB1E5-269E-4127-B59A-FB644E0F5706}" sibTransId="{B9FB905A-B7EA-47D6-94F2-E8E0D2DF654B}"/>
    <dgm:cxn modelId="{C446B34E-9B3D-4263-AC45-FEA2D489D272}" type="presOf" srcId="{6BC4710B-BDF0-4977-9A01-FD58C2AFA51B}" destId="{1E330EA3-1E06-4309-BE35-83F9F9049280}" srcOrd="1" destOrd="0" presId="urn:microsoft.com/office/officeart/2005/8/layout/bProcess3"/>
    <dgm:cxn modelId="{EA016F57-C18A-4A09-AF0B-1FA6A8AC16DB}" type="presOf" srcId="{60E7820C-BA59-450F-9F2E-FF3FE3EAB947}" destId="{DF4AA754-31C1-42EA-8D3B-D5C2CADC3520}" srcOrd="1" destOrd="0" presId="urn:microsoft.com/office/officeart/2005/8/layout/bProcess3"/>
    <dgm:cxn modelId="{CFCC6F7A-A74B-4EDE-AF2E-FAA62DF5E7B0}" srcId="{BBC88BA8-813D-4701-80A2-A85F06C1F7D9}" destId="{5131E3FD-8902-45A1-985D-4CA34AC5173D}" srcOrd="2" destOrd="0" parTransId="{A0BFC051-DBFA-442F-B137-B58902F9B796}" sibTransId="{60E7820C-BA59-450F-9F2E-FF3FE3EAB947}"/>
    <dgm:cxn modelId="{B5B4287F-8513-43E3-BBC3-2A8017CFA3F2}" type="presOf" srcId="{B54375C7-352C-49B8-BFD7-09282652DD3F}" destId="{D90EE78C-8B18-4BEC-BF39-E65849C06151}" srcOrd="0" destOrd="0" presId="urn:microsoft.com/office/officeart/2005/8/layout/bProcess3"/>
    <dgm:cxn modelId="{EF47CA84-6C9F-45FC-B010-D0FBB824C2B1}" srcId="{BBC88BA8-813D-4701-80A2-A85F06C1F7D9}" destId="{72319160-662A-4172-8DCE-EBEE9E81A83E}" srcOrd="5" destOrd="0" parTransId="{FE0E46B8-800E-442D-8B99-A3184E007D1C}" sibTransId="{3F7DDBC1-6A9B-4D36-81E6-15A2EF22C743}"/>
    <dgm:cxn modelId="{D99BBF91-B8D3-473C-8FAE-03830A44A38D}" type="presOf" srcId="{5C2EBCCE-59EA-4E06-9CD0-3D05ED8646DD}" destId="{99D30D94-4A67-4883-B1D4-E119FE2470D0}" srcOrd="0" destOrd="0" presId="urn:microsoft.com/office/officeart/2005/8/layout/bProcess3"/>
    <dgm:cxn modelId="{E57D47A2-0AEF-4CE6-ACDC-3583A8305DD6}" type="presOf" srcId="{5131E3FD-8902-45A1-985D-4CA34AC5173D}" destId="{72ED393D-38AF-4C6E-BA60-9F891F516C41}" srcOrd="0" destOrd="0" presId="urn:microsoft.com/office/officeart/2005/8/layout/bProcess3"/>
    <dgm:cxn modelId="{F21C48A6-F3C3-4C44-932D-6D391FE242AD}" type="presOf" srcId="{72319160-662A-4172-8DCE-EBEE9E81A83E}" destId="{7AABB14E-FFD5-4811-B127-0690D3BFD944}" srcOrd="0" destOrd="0" presId="urn:microsoft.com/office/officeart/2005/8/layout/bProcess3"/>
    <dgm:cxn modelId="{17AA23C0-C510-49E3-B5D3-FF5170A33F7E}" type="presOf" srcId="{BBC88BA8-813D-4701-80A2-A85F06C1F7D9}" destId="{5665C4FA-9078-4E7B-8450-91C448B07F9B}" srcOrd="0" destOrd="0" presId="urn:microsoft.com/office/officeart/2005/8/layout/bProcess3"/>
    <dgm:cxn modelId="{2DD358CC-BDEE-4A52-92CA-B964C97DBAB0}" type="presOf" srcId="{18A750FE-4BDF-4D85-AE01-A18AD573A989}" destId="{4957957B-9E95-4294-8229-101D222D9924}" srcOrd="0" destOrd="0" presId="urn:microsoft.com/office/officeart/2005/8/layout/bProcess3"/>
    <dgm:cxn modelId="{7C101ACE-2709-4738-A3E6-B31620ACE6FE}" type="presOf" srcId="{D7AF6ABB-598C-43BB-AD47-68546C91DFEE}" destId="{0D294A7B-E846-4579-BBF2-7313BBAB9435}" srcOrd="0" destOrd="0" presId="urn:microsoft.com/office/officeart/2005/8/layout/bProcess3"/>
    <dgm:cxn modelId="{0DBB7ED0-67D0-4F78-9D88-8F378E4EF6B5}" type="presOf" srcId="{6BC4710B-BDF0-4977-9A01-FD58C2AFA51B}" destId="{2CC19992-F3FB-46D1-B238-65B04E09C692}" srcOrd="0" destOrd="0" presId="urn:microsoft.com/office/officeart/2005/8/layout/bProcess3"/>
    <dgm:cxn modelId="{3EA86CD6-3F5B-44A9-9C47-CC5523125079}" srcId="{BBC88BA8-813D-4701-80A2-A85F06C1F7D9}" destId="{D7AF6ABB-598C-43BB-AD47-68546C91DFEE}" srcOrd="4" destOrd="0" parTransId="{88C76B2B-160A-442C-9421-7DBD13F7931D}" sibTransId="{B54375C7-352C-49B8-BFD7-09282652DD3F}"/>
    <dgm:cxn modelId="{C92144D7-220C-4ED5-9902-2FD40CB941B9}" type="presOf" srcId="{78E484A6-0680-4F98-A0C0-919DF6D58FCB}" destId="{D5289F89-6E43-457A-9EC2-E3901245F2E1}" srcOrd="0" destOrd="0" presId="urn:microsoft.com/office/officeart/2005/8/layout/bProcess3"/>
    <dgm:cxn modelId="{F1D291E7-66C2-43CF-A25D-F128277764A7}" type="presOf" srcId="{09A4092C-2BC4-4995-AC0B-5D4EF7A9B7C9}" destId="{CF4C58B1-FCA0-44A0-B052-685C75CDE688}" srcOrd="0" destOrd="0" presId="urn:microsoft.com/office/officeart/2005/8/layout/bProcess3"/>
    <dgm:cxn modelId="{33FAA1F4-4FBA-4816-95C6-D31CE00A20C9}" srcId="{BBC88BA8-813D-4701-80A2-A85F06C1F7D9}" destId="{78E484A6-0680-4F98-A0C0-919DF6D58FCB}" srcOrd="3" destOrd="0" parTransId="{943565A4-97EB-44E1-9877-B0A0B9DC46A0}" sibTransId="{5C2EBCCE-59EA-4E06-9CD0-3D05ED8646DD}"/>
    <dgm:cxn modelId="{5A1C0A51-264E-4D45-B001-CDB463CA304D}" type="presParOf" srcId="{5665C4FA-9078-4E7B-8450-91C448B07F9B}" destId="{CF4C58B1-FCA0-44A0-B052-685C75CDE688}" srcOrd="0" destOrd="0" presId="urn:microsoft.com/office/officeart/2005/8/layout/bProcess3"/>
    <dgm:cxn modelId="{4F6F6ABD-79C2-4A35-BC1E-EC7728878D36}" type="presParOf" srcId="{5665C4FA-9078-4E7B-8450-91C448B07F9B}" destId="{626144AF-8905-46DD-9377-2CA8C0899B8E}" srcOrd="1" destOrd="0" presId="urn:microsoft.com/office/officeart/2005/8/layout/bProcess3"/>
    <dgm:cxn modelId="{097DCBE1-3B6B-4208-86C3-903F9A367B41}" type="presParOf" srcId="{626144AF-8905-46DD-9377-2CA8C0899B8E}" destId="{CCF57BED-33B5-4B36-B14B-A3E745591E0C}" srcOrd="0" destOrd="0" presId="urn:microsoft.com/office/officeart/2005/8/layout/bProcess3"/>
    <dgm:cxn modelId="{AEAB97D3-A497-4296-B6BB-FFF451179EC4}" type="presParOf" srcId="{5665C4FA-9078-4E7B-8450-91C448B07F9B}" destId="{4957957B-9E95-4294-8229-101D222D9924}" srcOrd="2" destOrd="0" presId="urn:microsoft.com/office/officeart/2005/8/layout/bProcess3"/>
    <dgm:cxn modelId="{94F466E2-79C3-4ACF-A1A1-0DE6D1CB3D04}" type="presParOf" srcId="{5665C4FA-9078-4E7B-8450-91C448B07F9B}" destId="{2CC19992-F3FB-46D1-B238-65B04E09C692}" srcOrd="3" destOrd="0" presId="urn:microsoft.com/office/officeart/2005/8/layout/bProcess3"/>
    <dgm:cxn modelId="{15575950-D63E-42E5-9B5B-32C5C89F20CD}" type="presParOf" srcId="{2CC19992-F3FB-46D1-B238-65B04E09C692}" destId="{1E330EA3-1E06-4309-BE35-83F9F9049280}" srcOrd="0" destOrd="0" presId="urn:microsoft.com/office/officeart/2005/8/layout/bProcess3"/>
    <dgm:cxn modelId="{E334C0A4-944B-4709-8219-E8C56C1F21A2}" type="presParOf" srcId="{5665C4FA-9078-4E7B-8450-91C448B07F9B}" destId="{72ED393D-38AF-4C6E-BA60-9F891F516C41}" srcOrd="4" destOrd="0" presId="urn:microsoft.com/office/officeart/2005/8/layout/bProcess3"/>
    <dgm:cxn modelId="{9F34DC99-AA15-4AF1-80A3-6982879EFA6D}" type="presParOf" srcId="{5665C4FA-9078-4E7B-8450-91C448B07F9B}" destId="{7650BF17-F637-49F8-BE1A-0CAB6DCD72E5}" srcOrd="5" destOrd="0" presId="urn:microsoft.com/office/officeart/2005/8/layout/bProcess3"/>
    <dgm:cxn modelId="{1AF5DB63-6C7B-40D3-8FC0-65CF048EFF84}" type="presParOf" srcId="{7650BF17-F637-49F8-BE1A-0CAB6DCD72E5}" destId="{DF4AA754-31C1-42EA-8D3B-D5C2CADC3520}" srcOrd="0" destOrd="0" presId="urn:microsoft.com/office/officeart/2005/8/layout/bProcess3"/>
    <dgm:cxn modelId="{6236E830-F205-4215-9A24-76AA588738EC}" type="presParOf" srcId="{5665C4FA-9078-4E7B-8450-91C448B07F9B}" destId="{D5289F89-6E43-457A-9EC2-E3901245F2E1}" srcOrd="6" destOrd="0" presId="urn:microsoft.com/office/officeart/2005/8/layout/bProcess3"/>
    <dgm:cxn modelId="{EF03E011-5B67-4F8F-B45A-601E9FACDE15}" type="presParOf" srcId="{5665C4FA-9078-4E7B-8450-91C448B07F9B}" destId="{99D30D94-4A67-4883-B1D4-E119FE2470D0}" srcOrd="7" destOrd="0" presId="urn:microsoft.com/office/officeart/2005/8/layout/bProcess3"/>
    <dgm:cxn modelId="{477196D1-3CCB-44DD-B94C-728AD7F4798D}" type="presParOf" srcId="{99D30D94-4A67-4883-B1D4-E119FE2470D0}" destId="{AF4F2CA5-F99C-4BAE-A461-5834077A6E0F}" srcOrd="0" destOrd="0" presId="urn:microsoft.com/office/officeart/2005/8/layout/bProcess3"/>
    <dgm:cxn modelId="{2C474F38-FDDE-4113-BB1D-0EAFC5974AF4}" type="presParOf" srcId="{5665C4FA-9078-4E7B-8450-91C448B07F9B}" destId="{0D294A7B-E846-4579-BBF2-7313BBAB9435}" srcOrd="8" destOrd="0" presId="urn:microsoft.com/office/officeart/2005/8/layout/bProcess3"/>
    <dgm:cxn modelId="{E3185103-87D9-46FC-A91A-C66BCEF62EFD}" type="presParOf" srcId="{5665C4FA-9078-4E7B-8450-91C448B07F9B}" destId="{D90EE78C-8B18-4BEC-BF39-E65849C06151}" srcOrd="9" destOrd="0" presId="urn:microsoft.com/office/officeart/2005/8/layout/bProcess3"/>
    <dgm:cxn modelId="{01751274-471F-41D7-91B3-B1738F0BDC10}" type="presParOf" srcId="{D90EE78C-8B18-4BEC-BF39-E65849C06151}" destId="{E8A8DC93-7DE6-4A64-B86F-263870E2FE66}" srcOrd="0" destOrd="0" presId="urn:microsoft.com/office/officeart/2005/8/layout/bProcess3"/>
    <dgm:cxn modelId="{20830CAE-A823-4516-A1C6-5A2C6DA70EA1}" type="presParOf" srcId="{5665C4FA-9078-4E7B-8450-91C448B07F9B}" destId="{7AABB14E-FFD5-4811-B127-0690D3BFD944}" srcOrd="10" destOrd="0" presId="urn:microsoft.com/office/officeart/2005/8/layout/bProcess3"/>
  </dgm:cxnLst>
  <dgm:bg>
    <a:effectLst>
      <a:glow rad="63500">
        <a:schemeClr val="accent3">
          <a:satMod val="175000"/>
          <a:alpha val="40000"/>
        </a:schemeClr>
      </a:glow>
    </a:effect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BC88BA8-813D-4701-80A2-A85F06C1F7D9}" type="doc">
      <dgm:prSet loTypeId="urn:microsoft.com/office/officeart/2005/8/layout/bProcess3" loCatId="process" qsTypeId="urn:microsoft.com/office/officeart/2005/8/quickstyle/simple1" qsCatId="simple" csTypeId="urn:microsoft.com/office/officeart/2005/8/colors/accent1_2" csCatId="accent1" phldr="1"/>
      <dgm:spPr/>
      <dgm:t>
        <a:bodyPr/>
        <a:lstStyle/>
        <a:p>
          <a:endParaRPr lang="es-CO"/>
        </a:p>
      </dgm:t>
    </dgm:pt>
    <dgm:pt modelId="{09A4092C-2BC4-4995-AC0B-5D4EF7A9B7C9}">
      <dgm:prSet phldrT="[Texto]" custT="1">
        <dgm:style>
          <a:lnRef idx="3">
            <a:schemeClr val="lt1"/>
          </a:lnRef>
          <a:fillRef idx="1">
            <a:schemeClr val="accent4"/>
          </a:fillRef>
          <a:effectRef idx="1">
            <a:schemeClr val="accent4"/>
          </a:effectRef>
          <a:fontRef idx="minor">
            <a:schemeClr val="lt1"/>
          </a:fontRef>
        </dgm:style>
      </dgm:prSet>
      <dgm:spPr>
        <a:solidFill>
          <a:schemeClr val="bg1">
            <a:lumMod val="75000"/>
          </a:schemeClr>
        </a:solidFill>
      </dgm:spPr>
      <dgm:t>
        <a:bodyPr/>
        <a:lstStyle/>
        <a:p>
          <a:r>
            <a:rPr lang="es-ES" sz="2000" b="1" dirty="0">
              <a:effectLst/>
              <a:latin typeface="+mn-lt"/>
            </a:rPr>
            <a:t>Unidad 1</a:t>
          </a:r>
        </a:p>
        <a:p>
          <a:r>
            <a:rPr lang="es-ES" sz="2000" b="1" dirty="0">
              <a:effectLst/>
              <a:latin typeface="+mn-lt"/>
            </a:rPr>
            <a:t>Fundamentos avanzados de diseño orientado a objetos</a:t>
          </a:r>
          <a:endParaRPr lang="es-CO" sz="2000" b="1" dirty="0">
            <a:effectLst/>
            <a:latin typeface="+mn-lt"/>
          </a:endParaRPr>
        </a:p>
      </dgm:t>
    </dgm:pt>
    <dgm:pt modelId="{388EB1E5-269E-4127-B59A-FB644E0F5706}" type="parTrans" cxnId="{C643A84B-757B-459E-A3E5-4EE3C95C4418}">
      <dgm:prSet/>
      <dgm:spPr/>
      <dgm:t>
        <a:bodyPr/>
        <a:lstStyle/>
        <a:p>
          <a:endParaRPr lang="es-CO" sz="2000">
            <a:effectLst/>
            <a:latin typeface="+mn-lt"/>
          </a:endParaRPr>
        </a:p>
      </dgm:t>
    </dgm:pt>
    <dgm:pt modelId="{B9FB905A-B7EA-47D6-94F2-E8E0D2DF654B}" type="sibTrans" cxnId="{C643A84B-757B-459E-A3E5-4EE3C95C4418}">
      <dgm:prSet custT="1"/>
      <dgm:spPr/>
      <dgm:t>
        <a:bodyPr/>
        <a:lstStyle/>
        <a:p>
          <a:endParaRPr lang="es-CO" sz="2000">
            <a:effectLst/>
            <a:latin typeface="+mn-lt"/>
          </a:endParaRPr>
        </a:p>
      </dgm:t>
    </dgm:pt>
    <dgm:pt modelId="{18A750FE-4BDF-4D85-AE01-A18AD573A989}">
      <dgm:prSet phldrT="[Texto]" custT="1">
        <dgm:style>
          <a:lnRef idx="3">
            <a:schemeClr val="lt1"/>
          </a:lnRef>
          <a:fillRef idx="1">
            <a:schemeClr val="accent2"/>
          </a:fillRef>
          <a:effectRef idx="1">
            <a:schemeClr val="accent2"/>
          </a:effectRef>
          <a:fontRef idx="minor">
            <a:schemeClr val="lt1"/>
          </a:fontRef>
        </dgm:style>
      </dgm:prSet>
      <dgm:spPr>
        <a:solidFill>
          <a:schemeClr val="bg1">
            <a:lumMod val="75000"/>
          </a:schemeClr>
        </a:solidFill>
      </dgm:spPr>
      <dgm:t>
        <a:bodyPr/>
        <a:lstStyle/>
        <a:p>
          <a:pPr marL="0" lvl="0" indent="0" algn="ctr" defTabSz="1244600">
            <a:lnSpc>
              <a:spcPct val="90000"/>
            </a:lnSpc>
            <a:spcBef>
              <a:spcPct val="0"/>
            </a:spcBef>
            <a:spcAft>
              <a:spcPct val="35000"/>
            </a:spcAft>
            <a:buNone/>
          </a:pPr>
          <a:r>
            <a:rPr lang="es-ES" sz="2000" b="1" kern="1200" dirty="0">
              <a:effectLst/>
              <a:latin typeface="+mn-lt"/>
            </a:rPr>
            <a:t>Unidad 2</a:t>
          </a:r>
          <a:endParaRPr lang="es-CO" sz="2000" b="1" kern="1200" dirty="0">
            <a:solidFill>
              <a:prstClr val="white"/>
            </a:solidFill>
            <a:effectLst/>
            <a:latin typeface="+mn-lt"/>
            <a:ea typeface="+mn-ea"/>
            <a:cs typeface="+mn-cs"/>
          </a:endParaRPr>
        </a:p>
        <a:p>
          <a:pPr marL="0" lvl="0" indent="0" algn="ctr" defTabSz="1244600">
            <a:lnSpc>
              <a:spcPct val="90000"/>
            </a:lnSpc>
            <a:spcBef>
              <a:spcPct val="0"/>
            </a:spcBef>
            <a:spcAft>
              <a:spcPct val="35000"/>
            </a:spcAft>
            <a:buNone/>
          </a:pPr>
          <a:r>
            <a:rPr lang="es-CO" sz="2000" b="1" kern="1200" dirty="0">
              <a:effectLst/>
              <a:latin typeface="+mn-lt"/>
            </a:rPr>
            <a:t>Patrones de Diseño creacionales</a:t>
          </a:r>
          <a:endParaRPr lang="es-CO" sz="2000" b="1" kern="1200" dirty="0">
            <a:solidFill>
              <a:prstClr val="white"/>
            </a:solidFill>
            <a:effectLst/>
            <a:latin typeface="+mn-lt"/>
            <a:ea typeface="+mn-ea"/>
            <a:cs typeface="+mn-cs"/>
          </a:endParaRPr>
        </a:p>
      </dgm:t>
    </dgm:pt>
    <dgm:pt modelId="{F0009BF6-41A3-41E7-82EC-68CFEC65E47B}" type="parTrans" cxnId="{4B5D9A20-A62D-4EBD-8039-C25C86A4D9B3}">
      <dgm:prSet/>
      <dgm:spPr/>
      <dgm:t>
        <a:bodyPr/>
        <a:lstStyle/>
        <a:p>
          <a:endParaRPr lang="es-CO" sz="2000">
            <a:effectLst/>
            <a:latin typeface="+mn-lt"/>
          </a:endParaRPr>
        </a:p>
      </dgm:t>
    </dgm:pt>
    <dgm:pt modelId="{6BC4710B-BDF0-4977-9A01-FD58C2AFA51B}" type="sibTrans" cxnId="{4B5D9A20-A62D-4EBD-8039-C25C86A4D9B3}">
      <dgm:prSet custT="1"/>
      <dgm:spPr/>
      <dgm:t>
        <a:bodyPr/>
        <a:lstStyle/>
        <a:p>
          <a:endParaRPr lang="es-CO" sz="2000">
            <a:effectLst/>
            <a:latin typeface="+mn-lt"/>
          </a:endParaRPr>
        </a:p>
      </dgm:t>
    </dgm:pt>
    <dgm:pt modelId="{5131E3FD-8902-45A1-985D-4CA34AC5173D}">
      <dgm:prSet phldrT="[Texto]" custT="1"/>
      <dgm:spPr>
        <a:solidFill>
          <a:schemeClr val="accent5">
            <a:lumMod val="75000"/>
          </a:schemeClr>
        </a:solidFill>
      </dgm:spPr>
      <dgm:t>
        <a:bodyPr/>
        <a:lstStyle/>
        <a:p>
          <a:r>
            <a:rPr lang="es-ES" sz="2000" b="1" dirty="0">
              <a:effectLst/>
              <a:latin typeface="+mn-lt"/>
            </a:rPr>
            <a:t>Unidad 3</a:t>
          </a:r>
          <a:endParaRPr lang="es-CO" sz="2000" b="1" dirty="0">
            <a:effectLst/>
            <a:latin typeface="+mn-lt"/>
          </a:endParaRPr>
        </a:p>
        <a:p>
          <a:r>
            <a:rPr lang="es-CO" sz="2000" b="1" dirty="0">
              <a:effectLst/>
              <a:latin typeface="+mn-lt"/>
            </a:rPr>
            <a:t>Patrones de diseño estructurales</a:t>
          </a:r>
        </a:p>
      </dgm:t>
    </dgm:pt>
    <dgm:pt modelId="{A0BFC051-DBFA-442F-B137-B58902F9B796}" type="parTrans" cxnId="{CFCC6F7A-A74B-4EDE-AF2E-FAA62DF5E7B0}">
      <dgm:prSet/>
      <dgm:spPr/>
      <dgm:t>
        <a:bodyPr/>
        <a:lstStyle/>
        <a:p>
          <a:endParaRPr lang="es-CO" sz="2000">
            <a:effectLst/>
            <a:latin typeface="+mn-lt"/>
          </a:endParaRPr>
        </a:p>
      </dgm:t>
    </dgm:pt>
    <dgm:pt modelId="{60E7820C-BA59-450F-9F2E-FF3FE3EAB947}" type="sibTrans" cxnId="{CFCC6F7A-A74B-4EDE-AF2E-FAA62DF5E7B0}">
      <dgm:prSet custT="1"/>
      <dgm:spPr/>
      <dgm:t>
        <a:bodyPr/>
        <a:lstStyle/>
        <a:p>
          <a:endParaRPr lang="es-CO" sz="2000">
            <a:effectLst/>
            <a:latin typeface="+mn-lt"/>
          </a:endParaRPr>
        </a:p>
      </dgm:t>
    </dgm:pt>
    <dgm:pt modelId="{D7AF6ABB-598C-43BB-AD47-68546C91DFEE}">
      <dgm:prSet phldrT="[Texto]" custT="1">
        <dgm:style>
          <a:lnRef idx="3">
            <a:schemeClr val="lt1"/>
          </a:lnRef>
          <a:fillRef idx="1">
            <a:schemeClr val="dk1"/>
          </a:fillRef>
          <a:effectRef idx="1">
            <a:schemeClr val="dk1"/>
          </a:effectRef>
          <a:fontRef idx="minor">
            <a:schemeClr val="lt1"/>
          </a:fontRef>
        </dgm:style>
      </dgm:prSet>
      <dgm:spPr>
        <a:solidFill>
          <a:schemeClr val="bg1">
            <a:lumMod val="75000"/>
          </a:schemeClr>
        </a:solidFill>
      </dgm:spPr>
      <dgm:t>
        <a:bodyPr/>
        <a:lstStyle/>
        <a:p>
          <a:r>
            <a:rPr lang="es-ES" sz="2000" b="1" dirty="0">
              <a:effectLst/>
              <a:latin typeface="+mn-lt"/>
            </a:rPr>
            <a:t>Unidad 5</a:t>
          </a:r>
          <a:endParaRPr lang="es-CO" sz="2000" b="1" dirty="0">
            <a:effectLst/>
            <a:latin typeface="+mn-lt"/>
          </a:endParaRPr>
        </a:p>
        <a:p>
          <a:r>
            <a:rPr lang="es-CO" sz="2000" b="1" dirty="0">
              <a:effectLst/>
              <a:latin typeface="+mn-lt"/>
            </a:rPr>
            <a:t>Antipátrones y refactorización</a:t>
          </a:r>
        </a:p>
      </dgm:t>
    </dgm:pt>
    <dgm:pt modelId="{88C76B2B-160A-442C-9421-7DBD13F7931D}" type="parTrans" cxnId="{3EA86CD6-3F5B-44A9-9C47-CC5523125079}">
      <dgm:prSet/>
      <dgm:spPr/>
      <dgm:t>
        <a:bodyPr/>
        <a:lstStyle/>
        <a:p>
          <a:endParaRPr lang="es-CO" sz="2000">
            <a:effectLst/>
            <a:latin typeface="+mn-lt"/>
          </a:endParaRPr>
        </a:p>
      </dgm:t>
    </dgm:pt>
    <dgm:pt modelId="{B54375C7-352C-49B8-BFD7-09282652DD3F}" type="sibTrans" cxnId="{3EA86CD6-3F5B-44A9-9C47-CC5523125079}">
      <dgm:prSet custT="1"/>
      <dgm:spPr/>
      <dgm:t>
        <a:bodyPr/>
        <a:lstStyle/>
        <a:p>
          <a:endParaRPr lang="es-CO" sz="2000">
            <a:effectLst/>
            <a:latin typeface="+mn-lt"/>
          </a:endParaRPr>
        </a:p>
      </dgm:t>
    </dgm:pt>
    <dgm:pt modelId="{78E484A6-0680-4F98-A0C0-919DF6D58FCB}">
      <dgm:prSet phldrT="[Texto]" custT="1">
        <dgm:style>
          <a:lnRef idx="3">
            <a:schemeClr val="lt1"/>
          </a:lnRef>
          <a:fillRef idx="1">
            <a:schemeClr val="accent6"/>
          </a:fillRef>
          <a:effectRef idx="1">
            <a:schemeClr val="accent6"/>
          </a:effectRef>
          <a:fontRef idx="minor">
            <a:schemeClr val="lt1"/>
          </a:fontRef>
        </dgm:style>
      </dgm:prSet>
      <dgm:spPr>
        <a:solidFill>
          <a:schemeClr val="bg1">
            <a:lumMod val="75000"/>
          </a:schemeClr>
        </a:solidFill>
      </dgm:spPr>
      <dgm:t>
        <a:bodyPr/>
        <a:lstStyle/>
        <a:p>
          <a:r>
            <a:rPr lang="es-ES" sz="2000" b="1" dirty="0">
              <a:effectLst/>
              <a:latin typeface="+mn-lt"/>
            </a:rPr>
            <a:t>Unidad 4</a:t>
          </a:r>
          <a:endParaRPr lang="es-CO" sz="2000" b="1" dirty="0">
            <a:effectLst/>
            <a:latin typeface="+mn-lt"/>
          </a:endParaRPr>
        </a:p>
        <a:p>
          <a:r>
            <a:rPr lang="es-CO" sz="2000" b="1" dirty="0">
              <a:effectLst/>
              <a:latin typeface="+mn-lt"/>
            </a:rPr>
            <a:t>Patrones de Diseño de Comportamiento</a:t>
          </a:r>
        </a:p>
      </dgm:t>
    </dgm:pt>
    <dgm:pt modelId="{943565A4-97EB-44E1-9877-B0A0B9DC46A0}" type="parTrans" cxnId="{33FAA1F4-4FBA-4816-95C6-D31CE00A20C9}">
      <dgm:prSet/>
      <dgm:spPr/>
      <dgm:t>
        <a:bodyPr/>
        <a:lstStyle/>
        <a:p>
          <a:endParaRPr lang="es-CO" sz="2000">
            <a:effectLst/>
            <a:latin typeface="+mn-lt"/>
          </a:endParaRPr>
        </a:p>
      </dgm:t>
    </dgm:pt>
    <dgm:pt modelId="{5C2EBCCE-59EA-4E06-9CD0-3D05ED8646DD}" type="sibTrans" cxnId="{33FAA1F4-4FBA-4816-95C6-D31CE00A20C9}">
      <dgm:prSet custT="1"/>
      <dgm:spPr/>
      <dgm:t>
        <a:bodyPr/>
        <a:lstStyle/>
        <a:p>
          <a:endParaRPr lang="es-CO" sz="2000">
            <a:effectLst/>
            <a:latin typeface="+mn-lt"/>
          </a:endParaRPr>
        </a:p>
      </dgm:t>
    </dgm:pt>
    <dgm:pt modelId="{72319160-662A-4172-8DCE-EBEE9E81A83E}">
      <dgm:prSet phldrT="[Texto]" custT="1"/>
      <dgm:spPr>
        <a:solidFill>
          <a:schemeClr val="bg1">
            <a:lumMod val="75000"/>
          </a:schemeClr>
        </a:solidFill>
      </dgm:spPr>
      <dgm:t>
        <a:bodyPr/>
        <a:lstStyle/>
        <a:p>
          <a:r>
            <a:rPr lang="es-CO" sz="2000" b="1" dirty="0">
              <a:effectLst/>
              <a:latin typeface="+mn-lt"/>
            </a:rPr>
            <a:t>Cierre Curso</a:t>
          </a:r>
        </a:p>
      </dgm:t>
    </dgm:pt>
    <dgm:pt modelId="{FE0E46B8-800E-442D-8B99-A3184E007D1C}" type="parTrans" cxnId="{EF47CA84-6C9F-45FC-B010-D0FBB824C2B1}">
      <dgm:prSet/>
      <dgm:spPr/>
      <dgm:t>
        <a:bodyPr/>
        <a:lstStyle/>
        <a:p>
          <a:endParaRPr lang="es-CO" sz="2000">
            <a:effectLst/>
            <a:latin typeface="+mn-lt"/>
          </a:endParaRPr>
        </a:p>
      </dgm:t>
    </dgm:pt>
    <dgm:pt modelId="{3F7DDBC1-6A9B-4D36-81E6-15A2EF22C743}" type="sibTrans" cxnId="{EF47CA84-6C9F-45FC-B010-D0FBB824C2B1}">
      <dgm:prSet/>
      <dgm:spPr/>
      <dgm:t>
        <a:bodyPr/>
        <a:lstStyle/>
        <a:p>
          <a:endParaRPr lang="es-CO" sz="2000">
            <a:effectLst/>
            <a:latin typeface="+mn-lt"/>
          </a:endParaRPr>
        </a:p>
      </dgm:t>
    </dgm:pt>
    <dgm:pt modelId="{5665C4FA-9078-4E7B-8450-91C448B07F9B}" type="pres">
      <dgm:prSet presAssocID="{BBC88BA8-813D-4701-80A2-A85F06C1F7D9}" presName="Name0" presStyleCnt="0">
        <dgm:presLayoutVars>
          <dgm:dir/>
          <dgm:resizeHandles val="exact"/>
        </dgm:presLayoutVars>
      </dgm:prSet>
      <dgm:spPr/>
    </dgm:pt>
    <dgm:pt modelId="{CF4C58B1-FCA0-44A0-B052-685C75CDE688}" type="pres">
      <dgm:prSet presAssocID="{09A4092C-2BC4-4995-AC0B-5D4EF7A9B7C9}" presName="node" presStyleLbl="node1" presStyleIdx="0" presStyleCnt="6">
        <dgm:presLayoutVars>
          <dgm:bulletEnabled val="1"/>
        </dgm:presLayoutVars>
      </dgm:prSet>
      <dgm:spPr/>
    </dgm:pt>
    <dgm:pt modelId="{626144AF-8905-46DD-9377-2CA8C0899B8E}" type="pres">
      <dgm:prSet presAssocID="{B9FB905A-B7EA-47D6-94F2-E8E0D2DF654B}" presName="sibTrans" presStyleLbl="sibTrans1D1" presStyleIdx="0" presStyleCnt="5"/>
      <dgm:spPr/>
    </dgm:pt>
    <dgm:pt modelId="{CCF57BED-33B5-4B36-B14B-A3E745591E0C}" type="pres">
      <dgm:prSet presAssocID="{B9FB905A-B7EA-47D6-94F2-E8E0D2DF654B}" presName="connectorText" presStyleLbl="sibTrans1D1" presStyleIdx="0" presStyleCnt="5"/>
      <dgm:spPr/>
    </dgm:pt>
    <dgm:pt modelId="{4957957B-9E95-4294-8229-101D222D9924}" type="pres">
      <dgm:prSet presAssocID="{18A750FE-4BDF-4D85-AE01-A18AD573A989}" presName="node" presStyleLbl="node1" presStyleIdx="1" presStyleCnt="6">
        <dgm:presLayoutVars>
          <dgm:bulletEnabled val="1"/>
        </dgm:presLayoutVars>
      </dgm:prSet>
      <dgm:spPr/>
    </dgm:pt>
    <dgm:pt modelId="{2CC19992-F3FB-46D1-B238-65B04E09C692}" type="pres">
      <dgm:prSet presAssocID="{6BC4710B-BDF0-4977-9A01-FD58C2AFA51B}" presName="sibTrans" presStyleLbl="sibTrans1D1" presStyleIdx="1" presStyleCnt="5"/>
      <dgm:spPr/>
    </dgm:pt>
    <dgm:pt modelId="{1E330EA3-1E06-4309-BE35-83F9F9049280}" type="pres">
      <dgm:prSet presAssocID="{6BC4710B-BDF0-4977-9A01-FD58C2AFA51B}" presName="connectorText" presStyleLbl="sibTrans1D1" presStyleIdx="1" presStyleCnt="5"/>
      <dgm:spPr/>
    </dgm:pt>
    <dgm:pt modelId="{72ED393D-38AF-4C6E-BA60-9F891F516C41}" type="pres">
      <dgm:prSet presAssocID="{5131E3FD-8902-45A1-985D-4CA34AC5173D}" presName="node" presStyleLbl="node1" presStyleIdx="2" presStyleCnt="6">
        <dgm:presLayoutVars>
          <dgm:bulletEnabled val="1"/>
        </dgm:presLayoutVars>
      </dgm:prSet>
      <dgm:spPr/>
    </dgm:pt>
    <dgm:pt modelId="{7650BF17-F637-49F8-BE1A-0CAB6DCD72E5}" type="pres">
      <dgm:prSet presAssocID="{60E7820C-BA59-450F-9F2E-FF3FE3EAB947}" presName="sibTrans" presStyleLbl="sibTrans1D1" presStyleIdx="2" presStyleCnt="5"/>
      <dgm:spPr/>
    </dgm:pt>
    <dgm:pt modelId="{DF4AA754-31C1-42EA-8D3B-D5C2CADC3520}" type="pres">
      <dgm:prSet presAssocID="{60E7820C-BA59-450F-9F2E-FF3FE3EAB947}" presName="connectorText" presStyleLbl="sibTrans1D1" presStyleIdx="2" presStyleCnt="5"/>
      <dgm:spPr/>
    </dgm:pt>
    <dgm:pt modelId="{D5289F89-6E43-457A-9EC2-E3901245F2E1}" type="pres">
      <dgm:prSet presAssocID="{78E484A6-0680-4F98-A0C0-919DF6D58FCB}" presName="node" presStyleLbl="node1" presStyleIdx="3" presStyleCnt="6">
        <dgm:presLayoutVars>
          <dgm:bulletEnabled val="1"/>
        </dgm:presLayoutVars>
      </dgm:prSet>
      <dgm:spPr/>
    </dgm:pt>
    <dgm:pt modelId="{99D30D94-4A67-4883-B1D4-E119FE2470D0}" type="pres">
      <dgm:prSet presAssocID="{5C2EBCCE-59EA-4E06-9CD0-3D05ED8646DD}" presName="sibTrans" presStyleLbl="sibTrans1D1" presStyleIdx="3" presStyleCnt="5"/>
      <dgm:spPr/>
    </dgm:pt>
    <dgm:pt modelId="{AF4F2CA5-F99C-4BAE-A461-5834077A6E0F}" type="pres">
      <dgm:prSet presAssocID="{5C2EBCCE-59EA-4E06-9CD0-3D05ED8646DD}" presName="connectorText" presStyleLbl="sibTrans1D1" presStyleIdx="3" presStyleCnt="5"/>
      <dgm:spPr/>
    </dgm:pt>
    <dgm:pt modelId="{0D294A7B-E846-4579-BBF2-7313BBAB9435}" type="pres">
      <dgm:prSet presAssocID="{D7AF6ABB-598C-43BB-AD47-68546C91DFEE}" presName="node" presStyleLbl="node1" presStyleIdx="4" presStyleCnt="6">
        <dgm:presLayoutVars>
          <dgm:bulletEnabled val="1"/>
        </dgm:presLayoutVars>
      </dgm:prSet>
      <dgm:spPr/>
    </dgm:pt>
    <dgm:pt modelId="{D90EE78C-8B18-4BEC-BF39-E65849C06151}" type="pres">
      <dgm:prSet presAssocID="{B54375C7-352C-49B8-BFD7-09282652DD3F}" presName="sibTrans" presStyleLbl="sibTrans1D1" presStyleIdx="4" presStyleCnt="5"/>
      <dgm:spPr/>
    </dgm:pt>
    <dgm:pt modelId="{E8A8DC93-7DE6-4A64-B86F-263870E2FE66}" type="pres">
      <dgm:prSet presAssocID="{B54375C7-352C-49B8-BFD7-09282652DD3F}" presName="connectorText" presStyleLbl="sibTrans1D1" presStyleIdx="4" presStyleCnt="5"/>
      <dgm:spPr/>
    </dgm:pt>
    <dgm:pt modelId="{7AABB14E-FFD5-4811-B127-0690D3BFD944}" type="pres">
      <dgm:prSet presAssocID="{72319160-662A-4172-8DCE-EBEE9E81A83E}" presName="node" presStyleLbl="node1" presStyleIdx="5" presStyleCnt="6">
        <dgm:presLayoutVars>
          <dgm:bulletEnabled val="1"/>
        </dgm:presLayoutVars>
      </dgm:prSet>
      <dgm:spPr/>
    </dgm:pt>
  </dgm:ptLst>
  <dgm:cxnLst>
    <dgm:cxn modelId="{4B5D9A20-A62D-4EBD-8039-C25C86A4D9B3}" srcId="{BBC88BA8-813D-4701-80A2-A85F06C1F7D9}" destId="{18A750FE-4BDF-4D85-AE01-A18AD573A989}" srcOrd="1" destOrd="0" parTransId="{F0009BF6-41A3-41E7-82EC-68CFEC65E47B}" sibTransId="{6BC4710B-BDF0-4977-9A01-FD58C2AFA51B}"/>
    <dgm:cxn modelId="{E4090433-539C-4EF1-B591-EA19FC98FE38}" type="presOf" srcId="{60E7820C-BA59-450F-9F2E-FF3FE3EAB947}" destId="{7650BF17-F637-49F8-BE1A-0CAB6DCD72E5}" srcOrd="0" destOrd="0" presId="urn:microsoft.com/office/officeart/2005/8/layout/bProcess3"/>
    <dgm:cxn modelId="{D9BFC33A-F454-40EA-80A9-6525F0F008AA}" type="presOf" srcId="{B54375C7-352C-49B8-BFD7-09282652DD3F}" destId="{E8A8DC93-7DE6-4A64-B86F-263870E2FE66}" srcOrd="1" destOrd="0" presId="urn:microsoft.com/office/officeart/2005/8/layout/bProcess3"/>
    <dgm:cxn modelId="{A8D02C3F-3C07-4A7F-8340-B2B7DAD653F7}" type="presOf" srcId="{B9FB905A-B7EA-47D6-94F2-E8E0D2DF654B}" destId="{CCF57BED-33B5-4B36-B14B-A3E745591E0C}" srcOrd="1" destOrd="0" presId="urn:microsoft.com/office/officeart/2005/8/layout/bProcess3"/>
    <dgm:cxn modelId="{37A9145E-B0CB-48F4-A15F-04F171DE9E4F}" type="presOf" srcId="{5C2EBCCE-59EA-4E06-9CD0-3D05ED8646DD}" destId="{AF4F2CA5-F99C-4BAE-A461-5834077A6E0F}" srcOrd="1" destOrd="0" presId="urn:microsoft.com/office/officeart/2005/8/layout/bProcess3"/>
    <dgm:cxn modelId="{7032CD60-1DA1-442D-B74E-AE1B9DA1CFBC}" type="presOf" srcId="{B9FB905A-B7EA-47D6-94F2-E8E0D2DF654B}" destId="{626144AF-8905-46DD-9377-2CA8C0899B8E}" srcOrd="0" destOrd="0" presId="urn:microsoft.com/office/officeart/2005/8/layout/bProcess3"/>
    <dgm:cxn modelId="{C643A84B-757B-459E-A3E5-4EE3C95C4418}" srcId="{BBC88BA8-813D-4701-80A2-A85F06C1F7D9}" destId="{09A4092C-2BC4-4995-AC0B-5D4EF7A9B7C9}" srcOrd="0" destOrd="0" parTransId="{388EB1E5-269E-4127-B59A-FB644E0F5706}" sibTransId="{B9FB905A-B7EA-47D6-94F2-E8E0D2DF654B}"/>
    <dgm:cxn modelId="{C446B34E-9B3D-4263-AC45-FEA2D489D272}" type="presOf" srcId="{6BC4710B-BDF0-4977-9A01-FD58C2AFA51B}" destId="{1E330EA3-1E06-4309-BE35-83F9F9049280}" srcOrd="1" destOrd="0" presId="urn:microsoft.com/office/officeart/2005/8/layout/bProcess3"/>
    <dgm:cxn modelId="{EA016F57-C18A-4A09-AF0B-1FA6A8AC16DB}" type="presOf" srcId="{60E7820C-BA59-450F-9F2E-FF3FE3EAB947}" destId="{DF4AA754-31C1-42EA-8D3B-D5C2CADC3520}" srcOrd="1" destOrd="0" presId="urn:microsoft.com/office/officeart/2005/8/layout/bProcess3"/>
    <dgm:cxn modelId="{CFCC6F7A-A74B-4EDE-AF2E-FAA62DF5E7B0}" srcId="{BBC88BA8-813D-4701-80A2-A85F06C1F7D9}" destId="{5131E3FD-8902-45A1-985D-4CA34AC5173D}" srcOrd="2" destOrd="0" parTransId="{A0BFC051-DBFA-442F-B137-B58902F9B796}" sibTransId="{60E7820C-BA59-450F-9F2E-FF3FE3EAB947}"/>
    <dgm:cxn modelId="{B5B4287F-8513-43E3-BBC3-2A8017CFA3F2}" type="presOf" srcId="{B54375C7-352C-49B8-BFD7-09282652DD3F}" destId="{D90EE78C-8B18-4BEC-BF39-E65849C06151}" srcOrd="0" destOrd="0" presId="urn:microsoft.com/office/officeart/2005/8/layout/bProcess3"/>
    <dgm:cxn modelId="{EF47CA84-6C9F-45FC-B010-D0FBB824C2B1}" srcId="{BBC88BA8-813D-4701-80A2-A85F06C1F7D9}" destId="{72319160-662A-4172-8DCE-EBEE9E81A83E}" srcOrd="5" destOrd="0" parTransId="{FE0E46B8-800E-442D-8B99-A3184E007D1C}" sibTransId="{3F7DDBC1-6A9B-4D36-81E6-15A2EF22C743}"/>
    <dgm:cxn modelId="{D99BBF91-B8D3-473C-8FAE-03830A44A38D}" type="presOf" srcId="{5C2EBCCE-59EA-4E06-9CD0-3D05ED8646DD}" destId="{99D30D94-4A67-4883-B1D4-E119FE2470D0}" srcOrd="0" destOrd="0" presId="urn:microsoft.com/office/officeart/2005/8/layout/bProcess3"/>
    <dgm:cxn modelId="{E57D47A2-0AEF-4CE6-ACDC-3583A8305DD6}" type="presOf" srcId="{5131E3FD-8902-45A1-985D-4CA34AC5173D}" destId="{72ED393D-38AF-4C6E-BA60-9F891F516C41}" srcOrd="0" destOrd="0" presId="urn:microsoft.com/office/officeart/2005/8/layout/bProcess3"/>
    <dgm:cxn modelId="{F21C48A6-F3C3-4C44-932D-6D391FE242AD}" type="presOf" srcId="{72319160-662A-4172-8DCE-EBEE9E81A83E}" destId="{7AABB14E-FFD5-4811-B127-0690D3BFD944}" srcOrd="0" destOrd="0" presId="urn:microsoft.com/office/officeart/2005/8/layout/bProcess3"/>
    <dgm:cxn modelId="{17AA23C0-C510-49E3-B5D3-FF5170A33F7E}" type="presOf" srcId="{BBC88BA8-813D-4701-80A2-A85F06C1F7D9}" destId="{5665C4FA-9078-4E7B-8450-91C448B07F9B}" srcOrd="0" destOrd="0" presId="urn:microsoft.com/office/officeart/2005/8/layout/bProcess3"/>
    <dgm:cxn modelId="{2DD358CC-BDEE-4A52-92CA-B964C97DBAB0}" type="presOf" srcId="{18A750FE-4BDF-4D85-AE01-A18AD573A989}" destId="{4957957B-9E95-4294-8229-101D222D9924}" srcOrd="0" destOrd="0" presId="urn:microsoft.com/office/officeart/2005/8/layout/bProcess3"/>
    <dgm:cxn modelId="{7C101ACE-2709-4738-A3E6-B31620ACE6FE}" type="presOf" srcId="{D7AF6ABB-598C-43BB-AD47-68546C91DFEE}" destId="{0D294A7B-E846-4579-BBF2-7313BBAB9435}" srcOrd="0" destOrd="0" presId="urn:microsoft.com/office/officeart/2005/8/layout/bProcess3"/>
    <dgm:cxn modelId="{0DBB7ED0-67D0-4F78-9D88-8F378E4EF6B5}" type="presOf" srcId="{6BC4710B-BDF0-4977-9A01-FD58C2AFA51B}" destId="{2CC19992-F3FB-46D1-B238-65B04E09C692}" srcOrd="0" destOrd="0" presId="urn:microsoft.com/office/officeart/2005/8/layout/bProcess3"/>
    <dgm:cxn modelId="{3EA86CD6-3F5B-44A9-9C47-CC5523125079}" srcId="{BBC88BA8-813D-4701-80A2-A85F06C1F7D9}" destId="{D7AF6ABB-598C-43BB-AD47-68546C91DFEE}" srcOrd="4" destOrd="0" parTransId="{88C76B2B-160A-442C-9421-7DBD13F7931D}" sibTransId="{B54375C7-352C-49B8-BFD7-09282652DD3F}"/>
    <dgm:cxn modelId="{C92144D7-220C-4ED5-9902-2FD40CB941B9}" type="presOf" srcId="{78E484A6-0680-4F98-A0C0-919DF6D58FCB}" destId="{D5289F89-6E43-457A-9EC2-E3901245F2E1}" srcOrd="0" destOrd="0" presId="urn:microsoft.com/office/officeart/2005/8/layout/bProcess3"/>
    <dgm:cxn modelId="{F1D291E7-66C2-43CF-A25D-F128277764A7}" type="presOf" srcId="{09A4092C-2BC4-4995-AC0B-5D4EF7A9B7C9}" destId="{CF4C58B1-FCA0-44A0-B052-685C75CDE688}" srcOrd="0" destOrd="0" presId="urn:microsoft.com/office/officeart/2005/8/layout/bProcess3"/>
    <dgm:cxn modelId="{33FAA1F4-4FBA-4816-95C6-D31CE00A20C9}" srcId="{BBC88BA8-813D-4701-80A2-A85F06C1F7D9}" destId="{78E484A6-0680-4F98-A0C0-919DF6D58FCB}" srcOrd="3" destOrd="0" parTransId="{943565A4-97EB-44E1-9877-B0A0B9DC46A0}" sibTransId="{5C2EBCCE-59EA-4E06-9CD0-3D05ED8646DD}"/>
    <dgm:cxn modelId="{5A1C0A51-264E-4D45-B001-CDB463CA304D}" type="presParOf" srcId="{5665C4FA-9078-4E7B-8450-91C448B07F9B}" destId="{CF4C58B1-FCA0-44A0-B052-685C75CDE688}" srcOrd="0" destOrd="0" presId="urn:microsoft.com/office/officeart/2005/8/layout/bProcess3"/>
    <dgm:cxn modelId="{4F6F6ABD-79C2-4A35-BC1E-EC7728878D36}" type="presParOf" srcId="{5665C4FA-9078-4E7B-8450-91C448B07F9B}" destId="{626144AF-8905-46DD-9377-2CA8C0899B8E}" srcOrd="1" destOrd="0" presId="urn:microsoft.com/office/officeart/2005/8/layout/bProcess3"/>
    <dgm:cxn modelId="{097DCBE1-3B6B-4208-86C3-903F9A367B41}" type="presParOf" srcId="{626144AF-8905-46DD-9377-2CA8C0899B8E}" destId="{CCF57BED-33B5-4B36-B14B-A3E745591E0C}" srcOrd="0" destOrd="0" presId="urn:microsoft.com/office/officeart/2005/8/layout/bProcess3"/>
    <dgm:cxn modelId="{AEAB97D3-A497-4296-B6BB-FFF451179EC4}" type="presParOf" srcId="{5665C4FA-9078-4E7B-8450-91C448B07F9B}" destId="{4957957B-9E95-4294-8229-101D222D9924}" srcOrd="2" destOrd="0" presId="urn:microsoft.com/office/officeart/2005/8/layout/bProcess3"/>
    <dgm:cxn modelId="{94F466E2-79C3-4ACF-A1A1-0DE6D1CB3D04}" type="presParOf" srcId="{5665C4FA-9078-4E7B-8450-91C448B07F9B}" destId="{2CC19992-F3FB-46D1-B238-65B04E09C692}" srcOrd="3" destOrd="0" presId="urn:microsoft.com/office/officeart/2005/8/layout/bProcess3"/>
    <dgm:cxn modelId="{15575950-D63E-42E5-9B5B-32C5C89F20CD}" type="presParOf" srcId="{2CC19992-F3FB-46D1-B238-65B04E09C692}" destId="{1E330EA3-1E06-4309-BE35-83F9F9049280}" srcOrd="0" destOrd="0" presId="urn:microsoft.com/office/officeart/2005/8/layout/bProcess3"/>
    <dgm:cxn modelId="{E334C0A4-944B-4709-8219-E8C56C1F21A2}" type="presParOf" srcId="{5665C4FA-9078-4E7B-8450-91C448B07F9B}" destId="{72ED393D-38AF-4C6E-BA60-9F891F516C41}" srcOrd="4" destOrd="0" presId="urn:microsoft.com/office/officeart/2005/8/layout/bProcess3"/>
    <dgm:cxn modelId="{9F34DC99-AA15-4AF1-80A3-6982879EFA6D}" type="presParOf" srcId="{5665C4FA-9078-4E7B-8450-91C448B07F9B}" destId="{7650BF17-F637-49F8-BE1A-0CAB6DCD72E5}" srcOrd="5" destOrd="0" presId="urn:microsoft.com/office/officeart/2005/8/layout/bProcess3"/>
    <dgm:cxn modelId="{1AF5DB63-6C7B-40D3-8FC0-65CF048EFF84}" type="presParOf" srcId="{7650BF17-F637-49F8-BE1A-0CAB6DCD72E5}" destId="{DF4AA754-31C1-42EA-8D3B-D5C2CADC3520}" srcOrd="0" destOrd="0" presId="urn:microsoft.com/office/officeart/2005/8/layout/bProcess3"/>
    <dgm:cxn modelId="{6236E830-F205-4215-9A24-76AA588738EC}" type="presParOf" srcId="{5665C4FA-9078-4E7B-8450-91C448B07F9B}" destId="{D5289F89-6E43-457A-9EC2-E3901245F2E1}" srcOrd="6" destOrd="0" presId="urn:microsoft.com/office/officeart/2005/8/layout/bProcess3"/>
    <dgm:cxn modelId="{EF03E011-5B67-4F8F-B45A-601E9FACDE15}" type="presParOf" srcId="{5665C4FA-9078-4E7B-8450-91C448B07F9B}" destId="{99D30D94-4A67-4883-B1D4-E119FE2470D0}" srcOrd="7" destOrd="0" presId="urn:microsoft.com/office/officeart/2005/8/layout/bProcess3"/>
    <dgm:cxn modelId="{477196D1-3CCB-44DD-B94C-728AD7F4798D}" type="presParOf" srcId="{99D30D94-4A67-4883-B1D4-E119FE2470D0}" destId="{AF4F2CA5-F99C-4BAE-A461-5834077A6E0F}" srcOrd="0" destOrd="0" presId="urn:microsoft.com/office/officeart/2005/8/layout/bProcess3"/>
    <dgm:cxn modelId="{2C474F38-FDDE-4113-BB1D-0EAFC5974AF4}" type="presParOf" srcId="{5665C4FA-9078-4E7B-8450-91C448B07F9B}" destId="{0D294A7B-E846-4579-BBF2-7313BBAB9435}" srcOrd="8" destOrd="0" presId="urn:microsoft.com/office/officeart/2005/8/layout/bProcess3"/>
    <dgm:cxn modelId="{E3185103-87D9-46FC-A91A-C66BCEF62EFD}" type="presParOf" srcId="{5665C4FA-9078-4E7B-8450-91C448B07F9B}" destId="{D90EE78C-8B18-4BEC-BF39-E65849C06151}" srcOrd="9" destOrd="0" presId="urn:microsoft.com/office/officeart/2005/8/layout/bProcess3"/>
    <dgm:cxn modelId="{01751274-471F-41D7-91B3-B1738F0BDC10}" type="presParOf" srcId="{D90EE78C-8B18-4BEC-BF39-E65849C06151}" destId="{E8A8DC93-7DE6-4A64-B86F-263870E2FE66}" srcOrd="0" destOrd="0" presId="urn:microsoft.com/office/officeart/2005/8/layout/bProcess3"/>
    <dgm:cxn modelId="{20830CAE-A823-4516-A1C6-5A2C6DA70EA1}" type="presParOf" srcId="{5665C4FA-9078-4E7B-8450-91C448B07F9B}" destId="{7AABB14E-FFD5-4811-B127-0690D3BFD944}" srcOrd="10" destOrd="0" presId="urn:microsoft.com/office/officeart/2005/8/layout/bProcess3"/>
  </dgm:cxnLst>
  <dgm:bg>
    <a:effectLst>
      <a:glow rad="63500">
        <a:schemeClr val="accent3">
          <a:satMod val="175000"/>
          <a:alpha val="40000"/>
        </a:schemeClr>
      </a:glow>
    </a:effect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6144AF-8905-46DD-9377-2CA8C0899B8E}">
      <dsp:nvSpPr>
        <dsp:cNvPr id="0" name=""/>
        <dsp:cNvSpPr/>
      </dsp:nvSpPr>
      <dsp:spPr>
        <a:xfrm>
          <a:off x="2966683" y="1155556"/>
          <a:ext cx="650342" cy="91440"/>
        </a:xfrm>
        <a:custGeom>
          <a:avLst/>
          <a:gdLst/>
          <a:ahLst/>
          <a:cxnLst/>
          <a:rect l="0" t="0" r="0" b="0"/>
          <a:pathLst>
            <a:path>
              <a:moveTo>
                <a:pt x="0" y="45720"/>
              </a:moveTo>
              <a:lnTo>
                <a:pt x="650342"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89000">
            <a:lnSpc>
              <a:spcPct val="90000"/>
            </a:lnSpc>
            <a:spcBef>
              <a:spcPct val="0"/>
            </a:spcBef>
            <a:spcAft>
              <a:spcPct val="35000"/>
            </a:spcAft>
            <a:buNone/>
          </a:pPr>
          <a:endParaRPr lang="es-CO" sz="2000" kern="1200">
            <a:effectLst/>
            <a:latin typeface="+mn-lt"/>
          </a:endParaRPr>
        </a:p>
      </dsp:txBody>
      <dsp:txXfrm>
        <a:off x="3274831" y="1197872"/>
        <a:ext cx="34047" cy="6809"/>
      </dsp:txXfrm>
    </dsp:sp>
    <dsp:sp modelId="{CF4C58B1-FCA0-44A0-B052-685C75CDE688}">
      <dsp:nvSpPr>
        <dsp:cNvPr id="0" name=""/>
        <dsp:cNvSpPr/>
      </dsp:nvSpPr>
      <dsp:spPr>
        <a:xfrm>
          <a:off x="7864" y="313091"/>
          <a:ext cx="2960618" cy="1776371"/>
        </a:xfrm>
        <a:prstGeom prst="rect">
          <a:avLst/>
        </a:prstGeom>
        <a:solidFill>
          <a:schemeClr val="accent4"/>
        </a:solidFill>
        <a:ln w="19050" cap="flat" cmpd="sng" algn="ctr">
          <a:solidFill>
            <a:schemeClr val="lt1"/>
          </a:solidFill>
          <a:prstDash val="solid"/>
          <a:miter lim="800000"/>
        </a:ln>
        <a:effectLst/>
      </dsp:spPr>
      <dsp:style>
        <a:lnRef idx="3">
          <a:schemeClr val="lt1"/>
        </a:lnRef>
        <a:fillRef idx="1">
          <a:schemeClr val="accent4"/>
        </a:fillRef>
        <a:effectRef idx="1">
          <a:schemeClr val="accent4"/>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s-ES" sz="2000" b="1" kern="1200" dirty="0">
              <a:effectLst/>
              <a:latin typeface="+mn-lt"/>
            </a:rPr>
            <a:t>Unidad 1</a:t>
          </a:r>
        </a:p>
        <a:p>
          <a:pPr marL="0" lvl="0" indent="0" algn="ctr" defTabSz="889000">
            <a:lnSpc>
              <a:spcPct val="90000"/>
            </a:lnSpc>
            <a:spcBef>
              <a:spcPct val="0"/>
            </a:spcBef>
            <a:spcAft>
              <a:spcPct val="35000"/>
            </a:spcAft>
            <a:buNone/>
          </a:pPr>
          <a:r>
            <a:rPr lang="es-ES" sz="2000" b="1" kern="1200" dirty="0">
              <a:effectLst/>
              <a:latin typeface="+mn-lt"/>
            </a:rPr>
            <a:t>Fundamentos avanzados de diseño orientado a objetos</a:t>
          </a:r>
          <a:endParaRPr lang="es-CO" sz="2000" b="1" kern="1200" dirty="0">
            <a:effectLst/>
            <a:latin typeface="+mn-lt"/>
          </a:endParaRPr>
        </a:p>
      </dsp:txBody>
      <dsp:txXfrm>
        <a:off x="7864" y="313091"/>
        <a:ext cx="2960618" cy="1776371"/>
      </dsp:txXfrm>
    </dsp:sp>
    <dsp:sp modelId="{2CC19992-F3FB-46D1-B238-65B04E09C692}">
      <dsp:nvSpPr>
        <dsp:cNvPr id="0" name=""/>
        <dsp:cNvSpPr/>
      </dsp:nvSpPr>
      <dsp:spPr>
        <a:xfrm>
          <a:off x="6608244" y="1155556"/>
          <a:ext cx="650342" cy="91440"/>
        </a:xfrm>
        <a:custGeom>
          <a:avLst/>
          <a:gdLst/>
          <a:ahLst/>
          <a:cxnLst/>
          <a:rect l="0" t="0" r="0" b="0"/>
          <a:pathLst>
            <a:path>
              <a:moveTo>
                <a:pt x="0" y="45720"/>
              </a:moveTo>
              <a:lnTo>
                <a:pt x="650342"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89000">
            <a:lnSpc>
              <a:spcPct val="90000"/>
            </a:lnSpc>
            <a:spcBef>
              <a:spcPct val="0"/>
            </a:spcBef>
            <a:spcAft>
              <a:spcPct val="35000"/>
            </a:spcAft>
            <a:buNone/>
          </a:pPr>
          <a:endParaRPr lang="es-CO" sz="2000" kern="1200">
            <a:effectLst/>
            <a:latin typeface="+mn-lt"/>
          </a:endParaRPr>
        </a:p>
      </dsp:txBody>
      <dsp:txXfrm>
        <a:off x="6916391" y="1197872"/>
        <a:ext cx="34047" cy="6809"/>
      </dsp:txXfrm>
    </dsp:sp>
    <dsp:sp modelId="{4957957B-9E95-4294-8229-101D222D9924}">
      <dsp:nvSpPr>
        <dsp:cNvPr id="0" name=""/>
        <dsp:cNvSpPr/>
      </dsp:nvSpPr>
      <dsp:spPr>
        <a:xfrm>
          <a:off x="3649425" y="313091"/>
          <a:ext cx="2960618" cy="1776371"/>
        </a:xfrm>
        <a:prstGeom prst="rect">
          <a:avLst/>
        </a:prstGeom>
        <a:solidFill>
          <a:schemeClr val="accent2"/>
        </a:solidFill>
        <a:ln w="19050" cap="flat" cmpd="sng" algn="ctr">
          <a:solidFill>
            <a:schemeClr val="lt1"/>
          </a:solidFill>
          <a:prstDash val="solid"/>
          <a:miter lim="800000"/>
        </a:ln>
        <a:effectLst/>
      </dsp:spPr>
      <dsp:style>
        <a:lnRef idx="3">
          <a:schemeClr val="lt1"/>
        </a:lnRef>
        <a:fillRef idx="1">
          <a:schemeClr val="accent2"/>
        </a:fillRef>
        <a:effectRef idx="1">
          <a:schemeClr val="accent2"/>
        </a:effectRef>
        <a:fontRef idx="minor">
          <a:schemeClr val="lt1"/>
        </a:fontRef>
      </dsp:style>
      <dsp:txBody>
        <a:bodyPr spcFirstLastPara="0" vert="horz" wrap="square" lIns="142240" tIns="142240" rIns="142240" bIns="142240" numCol="1" spcCol="1270" anchor="ctr" anchorCtr="0">
          <a:noAutofit/>
        </a:bodyPr>
        <a:lstStyle/>
        <a:p>
          <a:pPr marL="0" lvl="0" indent="0" algn="ctr" defTabSz="1244600">
            <a:lnSpc>
              <a:spcPct val="90000"/>
            </a:lnSpc>
            <a:spcBef>
              <a:spcPct val="0"/>
            </a:spcBef>
            <a:spcAft>
              <a:spcPct val="35000"/>
            </a:spcAft>
            <a:buNone/>
          </a:pPr>
          <a:r>
            <a:rPr lang="es-ES" sz="2000" b="1" kern="1200" dirty="0">
              <a:effectLst/>
              <a:latin typeface="+mn-lt"/>
            </a:rPr>
            <a:t>Unidad 2</a:t>
          </a:r>
          <a:endParaRPr lang="es-CO" sz="2000" b="1" kern="1200" dirty="0">
            <a:solidFill>
              <a:prstClr val="white"/>
            </a:solidFill>
            <a:effectLst/>
            <a:latin typeface="+mn-lt"/>
            <a:ea typeface="+mn-ea"/>
            <a:cs typeface="+mn-cs"/>
          </a:endParaRPr>
        </a:p>
        <a:p>
          <a:pPr marL="0" lvl="0" indent="0" algn="ctr" defTabSz="1244600">
            <a:lnSpc>
              <a:spcPct val="90000"/>
            </a:lnSpc>
            <a:spcBef>
              <a:spcPct val="0"/>
            </a:spcBef>
            <a:spcAft>
              <a:spcPct val="35000"/>
            </a:spcAft>
            <a:buNone/>
          </a:pPr>
          <a:r>
            <a:rPr lang="es-CO" sz="2000" b="1" kern="1200" dirty="0">
              <a:solidFill>
                <a:prstClr val="white"/>
              </a:solidFill>
              <a:effectLst/>
              <a:latin typeface="+mn-lt"/>
              <a:ea typeface="+mn-ea"/>
              <a:cs typeface="+mn-cs"/>
            </a:rPr>
            <a:t>Patrones de diseño creacionales</a:t>
          </a:r>
        </a:p>
      </dsp:txBody>
      <dsp:txXfrm>
        <a:off x="3649425" y="313091"/>
        <a:ext cx="2960618" cy="1776371"/>
      </dsp:txXfrm>
    </dsp:sp>
    <dsp:sp modelId="{7650BF17-F637-49F8-BE1A-0CAB6DCD72E5}">
      <dsp:nvSpPr>
        <dsp:cNvPr id="0" name=""/>
        <dsp:cNvSpPr/>
      </dsp:nvSpPr>
      <dsp:spPr>
        <a:xfrm>
          <a:off x="1488174" y="2087662"/>
          <a:ext cx="7283121" cy="650342"/>
        </a:xfrm>
        <a:custGeom>
          <a:avLst/>
          <a:gdLst/>
          <a:ahLst/>
          <a:cxnLst/>
          <a:rect l="0" t="0" r="0" b="0"/>
          <a:pathLst>
            <a:path>
              <a:moveTo>
                <a:pt x="7283121" y="0"/>
              </a:moveTo>
              <a:lnTo>
                <a:pt x="7283121" y="342271"/>
              </a:lnTo>
              <a:lnTo>
                <a:pt x="0" y="342271"/>
              </a:lnTo>
              <a:lnTo>
                <a:pt x="0" y="650342"/>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89000">
            <a:lnSpc>
              <a:spcPct val="90000"/>
            </a:lnSpc>
            <a:spcBef>
              <a:spcPct val="0"/>
            </a:spcBef>
            <a:spcAft>
              <a:spcPct val="35000"/>
            </a:spcAft>
            <a:buNone/>
          </a:pPr>
          <a:endParaRPr lang="es-CO" sz="2000" kern="1200">
            <a:effectLst/>
            <a:latin typeface="+mn-lt"/>
          </a:endParaRPr>
        </a:p>
      </dsp:txBody>
      <dsp:txXfrm>
        <a:off x="4946862" y="2409428"/>
        <a:ext cx="365744" cy="6809"/>
      </dsp:txXfrm>
    </dsp:sp>
    <dsp:sp modelId="{72ED393D-38AF-4C6E-BA60-9F891F516C41}">
      <dsp:nvSpPr>
        <dsp:cNvPr id="0" name=""/>
        <dsp:cNvSpPr/>
      </dsp:nvSpPr>
      <dsp:spPr>
        <a:xfrm>
          <a:off x="7290986" y="313091"/>
          <a:ext cx="2960618" cy="177637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s-ES" sz="2000" b="1" kern="1200" dirty="0">
              <a:effectLst/>
              <a:latin typeface="+mn-lt"/>
            </a:rPr>
            <a:t>Unidad 3</a:t>
          </a:r>
          <a:endParaRPr lang="es-CO" sz="2000" b="1" kern="1200" dirty="0">
            <a:effectLst/>
            <a:latin typeface="+mn-lt"/>
          </a:endParaRPr>
        </a:p>
        <a:p>
          <a:pPr marL="0" lvl="0" indent="0" algn="ctr" defTabSz="889000">
            <a:lnSpc>
              <a:spcPct val="90000"/>
            </a:lnSpc>
            <a:spcBef>
              <a:spcPct val="0"/>
            </a:spcBef>
            <a:spcAft>
              <a:spcPct val="35000"/>
            </a:spcAft>
            <a:buNone/>
          </a:pPr>
          <a:r>
            <a:rPr lang="es-CO" sz="2000" b="1" kern="1200" dirty="0">
              <a:effectLst/>
              <a:latin typeface="+mn-lt"/>
            </a:rPr>
            <a:t>Patrones de diseño estructurales</a:t>
          </a:r>
        </a:p>
      </dsp:txBody>
      <dsp:txXfrm>
        <a:off x="7290986" y="313091"/>
        <a:ext cx="2960618" cy="1776371"/>
      </dsp:txXfrm>
    </dsp:sp>
    <dsp:sp modelId="{99D30D94-4A67-4883-B1D4-E119FE2470D0}">
      <dsp:nvSpPr>
        <dsp:cNvPr id="0" name=""/>
        <dsp:cNvSpPr/>
      </dsp:nvSpPr>
      <dsp:spPr>
        <a:xfrm>
          <a:off x="2966683" y="3612870"/>
          <a:ext cx="650342" cy="91440"/>
        </a:xfrm>
        <a:custGeom>
          <a:avLst/>
          <a:gdLst/>
          <a:ahLst/>
          <a:cxnLst/>
          <a:rect l="0" t="0" r="0" b="0"/>
          <a:pathLst>
            <a:path>
              <a:moveTo>
                <a:pt x="0" y="45720"/>
              </a:moveTo>
              <a:lnTo>
                <a:pt x="650342"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89000">
            <a:lnSpc>
              <a:spcPct val="90000"/>
            </a:lnSpc>
            <a:spcBef>
              <a:spcPct val="0"/>
            </a:spcBef>
            <a:spcAft>
              <a:spcPct val="35000"/>
            </a:spcAft>
            <a:buNone/>
          </a:pPr>
          <a:endParaRPr lang="es-CO" sz="2000" kern="1200">
            <a:effectLst/>
            <a:latin typeface="+mn-lt"/>
          </a:endParaRPr>
        </a:p>
      </dsp:txBody>
      <dsp:txXfrm>
        <a:off x="3274831" y="3655185"/>
        <a:ext cx="34047" cy="6809"/>
      </dsp:txXfrm>
    </dsp:sp>
    <dsp:sp modelId="{D5289F89-6E43-457A-9EC2-E3901245F2E1}">
      <dsp:nvSpPr>
        <dsp:cNvPr id="0" name=""/>
        <dsp:cNvSpPr/>
      </dsp:nvSpPr>
      <dsp:spPr>
        <a:xfrm>
          <a:off x="7864" y="2770404"/>
          <a:ext cx="2960618" cy="1776371"/>
        </a:xfrm>
        <a:prstGeom prst="rect">
          <a:avLst/>
        </a:prstGeom>
        <a:solidFill>
          <a:schemeClr val="accent6"/>
        </a:solidFill>
        <a:ln w="19050" cap="flat" cmpd="sng" algn="ctr">
          <a:solidFill>
            <a:schemeClr val="lt1"/>
          </a:solidFill>
          <a:prstDash val="solid"/>
          <a:miter lim="800000"/>
        </a:ln>
        <a:effectLst/>
      </dsp:spPr>
      <dsp:style>
        <a:lnRef idx="3">
          <a:schemeClr val="lt1"/>
        </a:lnRef>
        <a:fillRef idx="1">
          <a:schemeClr val="accent6"/>
        </a:fillRef>
        <a:effectRef idx="1">
          <a:schemeClr val="accent6"/>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s-ES" sz="2000" b="1" kern="1200" dirty="0">
              <a:effectLst/>
              <a:latin typeface="+mn-lt"/>
            </a:rPr>
            <a:t>Unidad 4</a:t>
          </a:r>
          <a:endParaRPr lang="es-CO" sz="2000" b="1" kern="1200" dirty="0">
            <a:effectLst/>
            <a:latin typeface="+mn-lt"/>
          </a:endParaRPr>
        </a:p>
        <a:p>
          <a:pPr marL="0" lvl="0" indent="0" algn="ctr" defTabSz="889000">
            <a:lnSpc>
              <a:spcPct val="90000"/>
            </a:lnSpc>
            <a:spcBef>
              <a:spcPct val="0"/>
            </a:spcBef>
            <a:spcAft>
              <a:spcPct val="35000"/>
            </a:spcAft>
            <a:buNone/>
          </a:pPr>
          <a:r>
            <a:rPr lang="es-CO" sz="2000" b="1" kern="1200" dirty="0">
              <a:effectLst/>
              <a:latin typeface="+mn-lt"/>
            </a:rPr>
            <a:t>Patrones de diseño de comportamiento</a:t>
          </a:r>
        </a:p>
      </dsp:txBody>
      <dsp:txXfrm>
        <a:off x="7864" y="2770404"/>
        <a:ext cx="2960618" cy="1776371"/>
      </dsp:txXfrm>
    </dsp:sp>
    <dsp:sp modelId="{D90EE78C-8B18-4BEC-BF39-E65849C06151}">
      <dsp:nvSpPr>
        <dsp:cNvPr id="0" name=""/>
        <dsp:cNvSpPr/>
      </dsp:nvSpPr>
      <dsp:spPr>
        <a:xfrm>
          <a:off x="6608244" y="3612870"/>
          <a:ext cx="650342" cy="91440"/>
        </a:xfrm>
        <a:custGeom>
          <a:avLst/>
          <a:gdLst/>
          <a:ahLst/>
          <a:cxnLst/>
          <a:rect l="0" t="0" r="0" b="0"/>
          <a:pathLst>
            <a:path>
              <a:moveTo>
                <a:pt x="0" y="45720"/>
              </a:moveTo>
              <a:lnTo>
                <a:pt x="650342"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89000">
            <a:lnSpc>
              <a:spcPct val="90000"/>
            </a:lnSpc>
            <a:spcBef>
              <a:spcPct val="0"/>
            </a:spcBef>
            <a:spcAft>
              <a:spcPct val="35000"/>
            </a:spcAft>
            <a:buNone/>
          </a:pPr>
          <a:endParaRPr lang="es-CO" sz="2000" kern="1200">
            <a:effectLst/>
            <a:latin typeface="+mn-lt"/>
          </a:endParaRPr>
        </a:p>
      </dsp:txBody>
      <dsp:txXfrm>
        <a:off x="6916391" y="3655185"/>
        <a:ext cx="34047" cy="6809"/>
      </dsp:txXfrm>
    </dsp:sp>
    <dsp:sp modelId="{0D294A7B-E846-4579-BBF2-7313BBAB9435}">
      <dsp:nvSpPr>
        <dsp:cNvPr id="0" name=""/>
        <dsp:cNvSpPr/>
      </dsp:nvSpPr>
      <dsp:spPr>
        <a:xfrm>
          <a:off x="3649425" y="2770404"/>
          <a:ext cx="2960618" cy="1776371"/>
        </a:xfrm>
        <a:prstGeom prst="rect">
          <a:avLst/>
        </a:prstGeom>
        <a:solidFill>
          <a:srgbClr val="C00000"/>
        </a:solidFill>
        <a:ln w="19050" cap="flat" cmpd="sng" algn="ctr">
          <a:solidFill>
            <a:schemeClr val="lt1"/>
          </a:solidFill>
          <a:prstDash val="solid"/>
          <a:miter lim="800000"/>
        </a:ln>
        <a:effectLst/>
      </dsp:spPr>
      <dsp:style>
        <a:lnRef idx="3">
          <a:schemeClr val="lt1"/>
        </a:lnRef>
        <a:fillRef idx="1">
          <a:schemeClr val="dk1"/>
        </a:fillRef>
        <a:effectRef idx="1">
          <a:schemeClr val="dk1"/>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s-ES" sz="2000" b="1" kern="1200" dirty="0">
              <a:effectLst/>
              <a:latin typeface="+mn-lt"/>
            </a:rPr>
            <a:t>Unidad 5</a:t>
          </a:r>
          <a:endParaRPr lang="es-CO" sz="2000" b="1" kern="1200" dirty="0">
            <a:effectLst/>
            <a:latin typeface="+mn-lt"/>
          </a:endParaRPr>
        </a:p>
        <a:p>
          <a:pPr marL="0" lvl="0" indent="0" algn="ctr" defTabSz="889000">
            <a:lnSpc>
              <a:spcPct val="90000"/>
            </a:lnSpc>
            <a:spcBef>
              <a:spcPct val="0"/>
            </a:spcBef>
            <a:spcAft>
              <a:spcPct val="35000"/>
            </a:spcAft>
            <a:buNone/>
          </a:pPr>
          <a:r>
            <a:rPr lang="es-CO" sz="2000" b="1" kern="1200" dirty="0">
              <a:effectLst/>
              <a:latin typeface="+mn-lt"/>
            </a:rPr>
            <a:t>Antipatrones y </a:t>
          </a:r>
          <a:r>
            <a:rPr lang="es-CO" sz="2000" b="1" kern="1200" dirty="0" err="1">
              <a:effectLst/>
              <a:latin typeface="+mn-lt"/>
            </a:rPr>
            <a:t>refactorizacion</a:t>
          </a:r>
          <a:endParaRPr lang="es-CO" sz="2000" b="1" kern="1200" dirty="0">
            <a:effectLst/>
            <a:latin typeface="+mn-lt"/>
          </a:endParaRPr>
        </a:p>
      </dsp:txBody>
      <dsp:txXfrm>
        <a:off x="3649425" y="2770404"/>
        <a:ext cx="2960618" cy="1776371"/>
      </dsp:txXfrm>
    </dsp:sp>
    <dsp:sp modelId="{7AABB14E-FFD5-4811-B127-0690D3BFD944}">
      <dsp:nvSpPr>
        <dsp:cNvPr id="0" name=""/>
        <dsp:cNvSpPr/>
      </dsp:nvSpPr>
      <dsp:spPr>
        <a:xfrm>
          <a:off x="7290986" y="2770404"/>
          <a:ext cx="2960618" cy="1776371"/>
        </a:xfrm>
        <a:prstGeom prst="rect">
          <a:avLst/>
        </a:prstGeom>
        <a:solidFill>
          <a:srgbClr val="43434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s-CO" sz="2000" b="1" kern="1200" dirty="0">
              <a:effectLst/>
              <a:latin typeface="+mn-lt"/>
            </a:rPr>
            <a:t>Cierre Curso</a:t>
          </a:r>
        </a:p>
      </dsp:txBody>
      <dsp:txXfrm>
        <a:off x="7290986" y="2770404"/>
        <a:ext cx="2960618" cy="177637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6144AF-8905-46DD-9377-2CA8C0899B8E}">
      <dsp:nvSpPr>
        <dsp:cNvPr id="0" name=""/>
        <dsp:cNvSpPr/>
      </dsp:nvSpPr>
      <dsp:spPr>
        <a:xfrm>
          <a:off x="2966683" y="1155556"/>
          <a:ext cx="650342" cy="91440"/>
        </a:xfrm>
        <a:custGeom>
          <a:avLst/>
          <a:gdLst/>
          <a:ahLst/>
          <a:cxnLst/>
          <a:rect l="0" t="0" r="0" b="0"/>
          <a:pathLst>
            <a:path>
              <a:moveTo>
                <a:pt x="0" y="45720"/>
              </a:moveTo>
              <a:lnTo>
                <a:pt x="650342"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89000">
            <a:lnSpc>
              <a:spcPct val="90000"/>
            </a:lnSpc>
            <a:spcBef>
              <a:spcPct val="0"/>
            </a:spcBef>
            <a:spcAft>
              <a:spcPct val="35000"/>
            </a:spcAft>
            <a:buNone/>
          </a:pPr>
          <a:endParaRPr lang="es-CO" sz="2000" kern="1200">
            <a:effectLst/>
            <a:latin typeface="+mn-lt"/>
          </a:endParaRPr>
        </a:p>
      </dsp:txBody>
      <dsp:txXfrm>
        <a:off x="3274831" y="1197872"/>
        <a:ext cx="34047" cy="6809"/>
      </dsp:txXfrm>
    </dsp:sp>
    <dsp:sp modelId="{CF4C58B1-FCA0-44A0-B052-685C75CDE688}">
      <dsp:nvSpPr>
        <dsp:cNvPr id="0" name=""/>
        <dsp:cNvSpPr/>
      </dsp:nvSpPr>
      <dsp:spPr>
        <a:xfrm>
          <a:off x="7864" y="313091"/>
          <a:ext cx="2960618" cy="1776371"/>
        </a:xfrm>
        <a:prstGeom prst="rect">
          <a:avLst/>
        </a:prstGeom>
        <a:solidFill>
          <a:schemeClr val="bg1">
            <a:lumMod val="75000"/>
          </a:schemeClr>
        </a:solidFill>
        <a:ln w="19050" cap="flat" cmpd="sng" algn="ctr">
          <a:solidFill>
            <a:schemeClr val="lt1"/>
          </a:solidFill>
          <a:prstDash val="solid"/>
          <a:miter lim="800000"/>
        </a:ln>
        <a:effectLst/>
      </dsp:spPr>
      <dsp:style>
        <a:lnRef idx="3">
          <a:schemeClr val="lt1"/>
        </a:lnRef>
        <a:fillRef idx="1">
          <a:schemeClr val="accent4"/>
        </a:fillRef>
        <a:effectRef idx="1">
          <a:schemeClr val="accent4"/>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s-ES" sz="2000" b="1" kern="1200" dirty="0">
              <a:effectLst/>
              <a:latin typeface="+mn-lt"/>
            </a:rPr>
            <a:t>Unidad 1</a:t>
          </a:r>
        </a:p>
        <a:p>
          <a:pPr marL="0" lvl="0" indent="0" algn="ctr" defTabSz="889000">
            <a:lnSpc>
              <a:spcPct val="90000"/>
            </a:lnSpc>
            <a:spcBef>
              <a:spcPct val="0"/>
            </a:spcBef>
            <a:spcAft>
              <a:spcPct val="35000"/>
            </a:spcAft>
            <a:buNone/>
          </a:pPr>
          <a:r>
            <a:rPr lang="es-ES" sz="2000" b="1" kern="1200" dirty="0">
              <a:effectLst/>
              <a:latin typeface="+mn-lt"/>
            </a:rPr>
            <a:t>Fundamentos avanzados de diseño orientado a objetos</a:t>
          </a:r>
          <a:endParaRPr lang="es-CO" sz="2000" b="1" kern="1200" dirty="0">
            <a:effectLst/>
            <a:latin typeface="+mn-lt"/>
          </a:endParaRPr>
        </a:p>
      </dsp:txBody>
      <dsp:txXfrm>
        <a:off x="7864" y="313091"/>
        <a:ext cx="2960618" cy="1776371"/>
      </dsp:txXfrm>
    </dsp:sp>
    <dsp:sp modelId="{2CC19992-F3FB-46D1-B238-65B04E09C692}">
      <dsp:nvSpPr>
        <dsp:cNvPr id="0" name=""/>
        <dsp:cNvSpPr/>
      </dsp:nvSpPr>
      <dsp:spPr>
        <a:xfrm>
          <a:off x="6608244" y="1155556"/>
          <a:ext cx="650342" cy="91440"/>
        </a:xfrm>
        <a:custGeom>
          <a:avLst/>
          <a:gdLst/>
          <a:ahLst/>
          <a:cxnLst/>
          <a:rect l="0" t="0" r="0" b="0"/>
          <a:pathLst>
            <a:path>
              <a:moveTo>
                <a:pt x="0" y="45720"/>
              </a:moveTo>
              <a:lnTo>
                <a:pt x="650342"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89000">
            <a:lnSpc>
              <a:spcPct val="90000"/>
            </a:lnSpc>
            <a:spcBef>
              <a:spcPct val="0"/>
            </a:spcBef>
            <a:spcAft>
              <a:spcPct val="35000"/>
            </a:spcAft>
            <a:buNone/>
          </a:pPr>
          <a:endParaRPr lang="es-CO" sz="2000" kern="1200">
            <a:effectLst/>
            <a:latin typeface="+mn-lt"/>
          </a:endParaRPr>
        </a:p>
      </dsp:txBody>
      <dsp:txXfrm>
        <a:off x="6916391" y="1197872"/>
        <a:ext cx="34047" cy="6809"/>
      </dsp:txXfrm>
    </dsp:sp>
    <dsp:sp modelId="{4957957B-9E95-4294-8229-101D222D9924}">
      <dsp:nvSpPr>
        <dsp:cNvPr id="0" name=""/>
        <dsp:cNvSpPr/>
      </dsp:nvSpPr>
      <dsp:spPr>
        <a:xfrm>
          <a:off x="3649425" y="313091"/>
          <a:ext cx="2960618" cy="1776371"/>
        </a:xfrm>
        <a:prstGeom prst="rect">
          <a:avLst/>
        </a:prstGeom>
        <a:solidFill>
          <a:schemeClr val="bg1">
            <a:lumMod val="75000"/>
          </a:schemeClr>
        </a:solidFill>
        <a:ln w="19050" cap="flat" cmpd="sng" algn="ctr">
          <a:solidFill>
            <a:schemeClr val="lt1"/>
          </a:solidFill>
          <a:prstDash val="solid"/>
          <a:miter lim="800000"/>
        </a:ln>
        <a:effectLst/>
      </dsp:spPr>
      <dsp:style>
        <a:lnRef idx="3">
          <a:schemeClr val="lt1"/>
        </a:lnRef>
        <a:fillRef idx="1">
          <a:schemeClr val="accent2"/>
        </a:fillRef>
        <a:effectRef idx="1">
          <a:schemeClr val="accent2"/>
        </a:effectRef>
        <a:fontRef idx="minor">
          <a:schemeClr val="lt1"/>
        </a:fontRef>
      </dsp:style>
      <dsp:txBody>
        <a:bodyPr spcFirstLastPara="0" vert="horz" wrap="square" lIns="142240" tIns="142240" rIns="142240" bIns="142240" numCol="1" spcCol="1270" anchor="ctr" anchorCtr="0">
          <a:noAutofit/>
        </a:bodyPr>
        <a:lstStyle/>
        <a:p>
          <a:pPr marL="0" lvl="0" indent="0" algn="ctr" defTabSz="1244600">
            <a:lnSpc>
              <a:spcPct val="90000"/>
            </a:lnSpc>
            <a:spcBef>
              <a:spcPct val="0"/>
            </a:spcBef>
            <a:spcAft>
              <a:spcPct val="35000"/>
            </a:spcAft>
            <a:buNone/>
          </a:pPr>
          <a:r>
            <a:rPr lang="es-ES" sz="2000" b="1" kern="1200" dirty="0">
              <a:effectLst/>
              <a:latin typeface="+mn-lt"/>
            </a:rPr>
            <a:t>Unidad 2</a:t>
          </a:r>
          <a:endParaRPr lang="es-CO" sz="2000" b="1" kern="1200" dirty="0">
            <a:solidFill>
              <a:prstClr val="white"/>
            </a:solidFill>
            <a:effectLst/>
            <a:latin typeface="+mn-lt"/>
            <a:ea typeface="+mn-ea"/>
            <a:cs typeface="+mn-cs"/>
          </a:endParaRPr>
        </a:p>
        <a:p>
          <a:pPr marL="0" lvl="0" indent="0" algn="ctr" defTabSz="1244600">
            <a:lnSpc>
              <a:spcPct val="90000"/>
            </a:lnSpc>
            <a:spcBef>
              <a:spcPct val="0"/>
            </a:spcBef>
            <a:spcAft>
              <a:spcPct val="35000"/>
            </a:spcAft>
            <a:buNone/>
          </a:pPr>
          <a:r>
            <a:rPr lang="es-CO" sz="2000" b="1" kern="1200" dirty="0">
              <a:effectLst/>
              <a:latin typeface="+mn-lt"/>
            </a:rPr>
            <a:t>Patrones de Diseño creacionales</a:t>
          </a:r>
          <a:endParaRPr lang="es-CO" sz="2000" b="1" kern="1200" dirty="0">
            <a:solidFill>
              <a:prstClr val="white"/>
            </a:solidFill>
            <a:effectLst/>
            <a:latin typeface="+mn-lt"/>
            <a:ea typeface="+mn-ea"/>
            <a:cs typeface="+mn-cs"/>
          </a:endParaRPr>
        </a:p>
      </dsp:txBody>
      <dsp:txXfrm>
        <a:off x="3649425" y="313091"/>
        <a:ext cx="2960618" cy="1776371"/>
      </dsp:txXfrm>
    </dsp:sp>
    <dsp:sp modelId="{7650BF17-F637-49F8-BE1A-0CAB6DCD72E5}">
      <dsp:nvSpPr>
        <dsp:cNvPr id="0" name=""/>
        <dsp:cNvSpPr/>
      </dsp:nvSpPr>
      <dsp:spPr>
        <a:xfrm>
          <a:off x="1488174" y="2087662"/>
          <a:ext cx="7283121" cy="650342"/>
        </a:xfrm>
        <a:custGeom>
          <a:avLst/>
          <a:gdLst/>
          <a:ahLst/>
          <a:cxnLst/>
          <a:rect l="0" t="0" r="0" b="0"/>
          <a:pathLst>
            <a:path>
              <a:moveTo>
                <a:pt x="7283121" y="0"/>
              </a:moveTo>
              <a:lnTo>
                <a:pt x="7283121" y="342271"/>
              </a:lnTo>
              <a:lnTo>
                <a:pt x="0" y="342271"/>
              </a:lnTo>
              <a:lnTo>
                <a:pt x="0" y="650342"/>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89000">
            <a:lnSpc>
              <a:spcPct val="90000"/>
            </a:lnSpc>
            <a:spcBef>
              <a:spcPct val="0"/>
            </a:spcBef>
            <a:spcAft>
              <a:spcPct val="35000"/>
            </a:spcAft>
            <a:buNone/>
          </a:pPr>
          <a:endParaRPr lang="es-CO" sz="2000" kern="1200">
            <a:effectLst/>
            <a:latin typeface="+mn-lt"/>
          </a:endParaRPr>
        </a:p>
      </dsp:txBody>
      <dsp:txXfrm>
        <a:off x="4946862" y="2409428"/>
        <a:ext cx="365744" cy="6809"/>
      </dsp:txXfrm>
    </dsp:sp>
    <dsp:sp modelId="{72ED393D-38AF-4C6E-BA60-9F891F516C41}">
      <dsp:nvSpPr>
        <dsp:cNvPr id="0" name=""/>
        <dsp:cNvSpPr/>
      </dsp:nvSpPr>
      <dsp:spPr>
        <a:xfrm>
          <a:off x="7290986" y="313091"/>
          <a:ext cx="2960618" cy="1776371"/>
        </a:xfrm>
        <a:prstGeom prst="rect">
          <a:avLst/>
        </a:prstGeom>
        <a:solidFill>
          <a:schemeClr val="accent5">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s-ES" sz="2000" b="1" kern="1200" dirty="0">
              <a:effectLst/>
              <a:latin typeface="+mn-lt"/>
            </a:rPr>
            <a:t>Unidad 3</a:t>
          </a:r>
          <a:endParaRPr lang="es-CO" sz="2000" b="1" kern="1200" dirty="0">
            <a:effectLst/>
            <a:latin typeface="+mn-lt"/>
          </a:endParaRPr>
        </a:p>
        <a:p>
          <a:pPr marL="0" lvl="0" indent="0" algn="ctr" defTabSz="889000">
            <a:lnSpc>
              <a:spcPct val="90000"/>
            </a:lnSpc>
            <a:spcBef>
              <a:spcPct val="0"/>
            </a:spcBef>
            <a:spcAft>
              <a:spcPct val="35000"/>
            </a:spcAft>
            <a:buNone/>
          </a:pPr>
          <a:r>
            <a:rPr lang="es-CO" sz="2000" b="1" kern="1200" dirty="0">
              <a:effectLst/>
              <a:latin typeface="+mn-lt"/>
            </a:rPr>
            <a:t>Patrones de diseño estructurales</a:t>
          </a:r>
        </a:p>
      </dsp:txBody>
      <dsp:txXfrm>
        <a:off x="7290986" y="313091"/>
        <a:ext cx="2960618" cy="1776371"/>
      </dsp:txXfrm>
    </dsp:sp>
    <dsp:sp modelId="{99D30D94-4A67-4883-B1D4-E119FE2470D0}">
      <dsp:nvSpPr>
        <dsp:cNvPr id="0" name=""/>
        <dsp:cNvSpPr/>
      </dsp:nvSpPr>
      <dsp:spPr>
        <a:xfrm>
          <a:off x="2966683" y="3612870"/>
          <a:ext cx="650342" cy="91440"/>
        </a:xfrm>
        <a:custGeom>
          <a:avLst/>
          <a:gdLst/>
          <a:ahLst/>
          <a:cxnLst/>
          <a:rect l="0" t="0" r="0" b="0"/>
          <a:pathLst>
            <a:path>
              <a:moveTo>
                <a:pt x="0" y="45720"/>
              </a:moveTo>
              <a:lnTo>
                <a:pt x="650342"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89000">
            <a:lnSpc>
              <a:spcPct val="90000"/>
            </a:lnSpc>
            <a:spcBef>
              <a:spcPct val="0"/>
            </a:spcBef>
            <a:spcAft>
              <a:spcPct val="35000"/>
            </a:spcAft>
            <a:buNone/>
          </a:pPr>
          <a:endParaRPr lang="es-CO" sz="2000" kern="1200">
            <a:effectLst/>
            <a:latin typeface="+mn-lt"/>
          </a:endParaRPr>
        </a:p>
      </dsp:txBody>
      <dsp:txXfrm>
        <a:off x="3274831" y="3655185"/>
        <a:ext cx="34047" cy="6809"/>
      </dsp:txXfrm>
    </dsp:sp>
    <dsp:sp modelId="{D5289F89-6E43-457A-9EC2-E3901245F2E1}">
      <dsp:nvSpPr>
        <dsp:cNvPr id="0" name=""/>
        <dsp:cNvSpPr/>
      </dsp:nvSpPr>
      <dsp:spPr>
        <a:xfrm>
          <a:off x="7864" y="2770404"/>
          <a:ext cx="2960618" cy="1776371"/>
        </a:xfrm>
        <a:prstGeom prst="rect">
          <a:avLst/>
        </a:prstGeom>
        <a:solidFill>
          <a:schemeClr val="bg1">
            <a:lumMod val="75000"/>
          </a:schemeClr>
        </a:solidFill>
        <a:ln w="19050" cap="flat" cmpd="sng" algn="ctr">
          <a:solidFill>
            <a:schemeClr val="lt1"/>
          </a:solidFill>
          <a:prstDash val="solid"/>
          <a:miter lim="800000"/>
        </a:ln>
        <a:effectLst/>
      </dsp:spPr>
      <dsp:style>
        <a:lnRef idx="3">
          <a:schemeClr val="lt1"/>
        </a:lnRef>
        <a:fillRef idx="1">
          <a:schemeClr val="accent6"/>
        </a:fillRef>
        <a:effectRef idx="1">
          <a:schemeClr val="accent6"/>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s-ES" sz="2000" b="1" kern="1200" dirty="0">
              <a:effectLst/>
              <a:latin typeface="+mn-lt"/>
            </a:rPr>
            <a:t>Unidad 4</a:t>
          </a:r>
          <a:endParaRPr lang="es-CO" sz="2000" b="1" kern="1200" dirty="0">
            <a:effectLst/>
            <a:latin typeface="+mn-lt"/>
          </a:endParaRPr>
        </a:p>
        <a:p>
          <a:pPr marL="0" lvl="0" indent="0" algn="ctr" defTabSz="889000">
            <a:lnSpc>
              <a:spcPct val="90000"/>
            </a:lnSpc>
            <a:spcBef>
              <a:spcPct val="0"/>
            </a:spcBef>
            <a:spcAft>
              <a:spcPct val="35000"/>
            </a:spcAft>
            <a:buNone/>
          </a:pPr>
          <a:r>
            <a:rPr lang="es-CO" sz="2000" b="1" kern="1200" dirty="0">
              <a:effectLst/>
              <a:latin typeface="+mn-lt"/>
            </a:rPr>
            <a:t>Patrones de Diseño de Comportamiento</a:t>
          </a:r>
        </a:p>
      </dsp:txBody>
      <dsp:txXfrm>
        <a:off x="7864" y="2770404"/>
        <a:ext cx="2960618" cy="1776371"/>
      </dsp:txXfrm>
    </dsp:sp>
    <dsp:sp modelId="{D90EE78C-8B18-4BEC-BF39-E65849C06151}">
      <dsp:nvSpPr>
        <dsp:cNvPr id="0" name=""/>
        <dsp:cNvSpPr/>
      </dsp:nvSpPr>
      <dsp:spPr>
        <a:xfrm>
          <a:off x="6608244" y="3612870"/>
          <a:ext cx="650342" cy="91440"/>
        </a:xfrm>
        <a:custGeom>
          <a:avLst/>
          <a:gdLst/>
          <a:ahLst/>
          <a:cxnLst/>
          <a:rect l="0" t="0" r="0" b="0"/>
          <a:pathLst>
            <a:path>
              <a:moveTo>
                <a:pt x="0" y="45720"/>
              </a:moveTo>
              <a:lnTo>
                <a:pt x="650342"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89000">
            <a:lnSpc>
              <a:spcPct val="90000"/>
            </a:lnSpc>
            <a:spcBef>
              <a:spcPct val="0"/>
            </a:spcBef>
            <a:spcAft>
              <a:spcPct val="35000"/>
            </a:spcAft>
            <a:buNone/>
          </a:pPr>
          <a:endParaRPr lang="es-CO" sz="2000" kern="1200">
            <a:effectLst/>
            <a:latin typeface="+mn-lt"/>
          </a:endParaRPr>
        </a:p>
      </dsp:txBody>
      <dsp:txXfrm>
        <a:off x="6916391" y="3655185"/>
        <a:ext cx="34047" cy="6809"/>
      </dsp:txXfrm>
    </dsp:sp>
    <dsp:sp modelId="{0D294A7B-E846-4579-BBF2-7313BBAB9435}">
      <dsp:nvSpPr>
        <dsp:cNvPr id="0" name=""/>
        <dsp:cNvSpPr/>
      </dsp:nvSpPr>
      <dsp:spPr>
        <a:xfrm>
          <a:off x="3649425" y="2770404"/>
          <a:ext cx="2960618" cy="1776371"/>
        </a:xfrm>
        <a:prstGeom prst="rect">
          <a:avLst/>
        </a:prstGeom>
        <a:solidFill>
          <a:schemeClr val="bg1">
            <a:lumMod val="75000"/>
          </a:schemeClr>
        </a:solidFill>
        <a:ln w="19050" cap="flat" cmpd="sng" algn="ctr">
          <a:solidFill>
            <a:schemeClr val="lt1"/>
          </a:solidFill>
          <a:prstDash val="solid"/>
          <a:miter lim="800000"/>
        </a:ln>
        <a:effectLst/>
      </dsp:spPr>
      <dsp:style>
        <a:lnRef idx="3">
          <a:schemeClr val="lt1"/>
        </a:lnRef>
        <a:fillRef idx="1">
          <a:schemeClr val="dk1"/>
        </a:fillRef>
        <a:effectRef idx="1">
          <a:schemeClr val="dk1"/>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s-ES" sz="2000" b="1" kern="1200" dirty="0">
              <a:effectLst/>
              <a:latin typeface="+mn-lt"/>
            </a:rPr>
            <a:t>Unidad 5</a:t>
          </a:r>
          <a:endParaRPr lang="es-CO" sz="2000" b="1" kern="1200" dirty="0">
            <a:effectLst/>
            <a:latin typeface="+mn-lt"/>
          </a:endParaRPr>
        </a:p>
        <a:p>
          <a:pPr marL="0" lvl="0" indent="0" algn="ctr" defTabSz="889000">
            <a:lnSpc>
              <a:spcPct val="90000"/>
            </a:lnSpc>
            <a:spcBef>
              <a:spcPct val="0"/>
            </a:spcBef>
            <a:spcAft>
              <a:spcPct val="35000"/>
            </a:spcAft>
            <a:buNone/>
          </a:pPr>
          <a:r>
            <a:rPr lang="es-CO" sz="2000" b="1" kern="1200" dirty="0">
              <a:effectLst/>
              <a:latin typeface="+mn-lt"/>
            </a:rPr>
            <a:t>Antipátrones y refactorización</a:t>
          </a:r>
        </a:p>
      </dsp:txBody>
      <dsp:txXfrm>
        <a:off x="3649425" y="2770404"/>
        <a:ext cx="2960618" cy="1776371"/>
      </dsp:txXfrm>
    </dsp:sp>
    <dsp:sp modelId="{7AABB14E-FFD5-4811-B127-0690D3BFD944}">
      <dsp:nvSpPr>
        <dsp:cNvPr id="0" name=""/>
        <dsp:cNvSpPr/>
      </dsp:nvSpPr>
      <dsp:spPr>
        <a:xfrm>
          <a:off x="7290986" y="2770404"/>
          <a:ext cx="2960618" cy="1776371"/>
        </a:xfrm>
        <a:prstGeom prst="rect">
          <a:avLst/>
        </a:prstGeom>
        <a:solidFill>
          <a:schemeClr val="bg1">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s-CO" sz="2000" b="1" kern="1200" dirty="0">
              <a:effectLst/>
              <a:latin typeface="+mn-lt"/>
            </a:rPr>
            <a:t>Cierre Curso</a:t>
          </a:r>
        </a:p>
      </dsp:txBody>
      <dsp:txXfrm>
        <a:off x="7290986" y="2770404"/>
        <a:ext cx="2960618" cy="1776371"/>
      </dsp:txXfrm>
    </dsp:sp>
  </dsp:spTree>
</dsp:drawing>
</file>

<file path=ppt/diagrams/layout1.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ACFEFC0-03D9-44B1-82D8-3A15BFD494C8}" type="datetimeFigureOut">
              <a:rPr lang="es-CO" smtClean="0"/>
              <a:t>12/06/2025</a:t>
            </a:fld>
            <a:endParaRPr lang="es-CO"/>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O"/>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3310961-B872-4218-82F8-ED0229B11AF3}" type="slidenum">
              <a:rPr lang="es-CO" smtClean="0"/>
              <a:t>‹Nº›</a:t>
            </a:fld>
            <a:endParaRPr lang="es-CO"/>
          </a:p>
        </p:txBody>
      </p:sp>
    </p:spTree>
    <p:extLst>
      <p:ext uri="{BB962C8B-B14F-4D97-AF65-F5344CB8AC3E}">
        <p14:creationId xmlns:p14="http://schemas.microsoft.com/office/powerpoint/2010/main" val="6237039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10"/>
          </p:nvPr>
        </p:nvSpPr>
        <p:spPr/>
        <p:txBody>
          <a:bodyPr/>
          <a:lstStyle/>
          <a:p>
            <a:fld id="{F3310961-B872-4218-82F8-ED0229B11AF3}" type="slidenum">
              <a:rPr lang="es-CO" smtClean="0"/>
              <a:t>2</a:t>
            </a:fld>
            <a:endParaRPr lang="es-CO"/>
          </a:p>
        </p:txBody>
      </p:sp>
    </p:spTree>
    <p:extLst>
      <p:ext uri="{BB962C8B-B14F-4D97-AF65-F5344CB8AC3E}">
        <p14:creationId xmlns:p14="http://schemas.microsoft.com/office/powerpoint/2010/main" val="17547128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10"/>
          </p:nvPr>
        </p:nvSpPr>
        <p:spPr/>
        <p:txBody>
          <a:bodyPr/>
          <a:lstStyle/>
          <a:p>
            <a:fld id="{F3310961-B872-4218-82F8-ED0229B11AF3}" type="slidenum">
              <a:rPr lang="es-CO" smtClean="0"/>
              <a:t>11</a:t>
            </a:fld>
            <a:endParaRPr lang="es-CO"/>
          </a:p>
        </p:txBody>
      </p:sp>
    </p:spTree>
    <p:extLst>
      <p:ext uri="{BB962C8B-B14F-4D97-AF65-F5344CB8AC3E}">
        <p14:creationId xmlns:p14="http://schemas.microsoft.com/office/powerpoint/2010/main" val="17439356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10"/>
          </p:nvPr>
        </p:nvSpPr>
        <p:spPr/>
        <p:txBody>
          <a:bodyPr/>
          <a:lstStyle/>
          <a:p>
            <a:fld id="{F3310961-B872-4218-82F8-ED0229B11AF3}" type="slidenum">
              <a:rPr lang="es-CO" smtClean="0"/>
              <a:t>12</a:t>
            </a:fld>
            <a:endParaRPr lang="es-CO"/>
          </a:p>
        </p:txBody>
      </p:sp>
    </p:spTree>
    <p:extLst>
      <p:ext uri="{BB962C8B-B14F-4D97-AF65-F5344CB8AC3E}">
        <p14:creationId xmlns:p14="http://schemas.microsoft.com/office/powerpoint/2010/main" val="21464296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10"/>
          </p:nvPr>
        </p:nvSpPr>
        <p:spPr/>
        <p:txBody>
          <a:bodyPr/>
          <a:lstStyle/>
          <a:p>
            <a:fld id="{F3310961-B872-4218-82F8-ED0229B11AF3}" type="slidenum">
              <a:rPr lang="es-CO" smtClean="0"/>
              <a:t>13</a:t>
            </a:fld>
            <a:endParaRPr lang="es-CO"/>
          </a:p>
        </p:txBody>
      </p:sp>
    </p:spTree>
    <p:extLst>
      <p:ext uri="{BB962C8B-B14F-4D97-AF65-F5344CB8AC3E}">
        <p14:creationId xmlns:p14="http://schemas.microsoft.com/office/powerpoint/2010/main" val="7452642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10"/>
          </p:nvPr>
        </p:nvSpPr>
        <p:spPr/>
        <p:txBody>
          <a:bodyPr/>
          <a:lstStyle/>
          <a:p>
            <a:fld id="{F3310961-B872-4218-82F8-ED0229B11AF3}" type="slidenum">
              <a:rPr lang="es-CO" smtClean="0"/>
              <a:t>14</a:t>
            </a:fld>
            <a:endParaRPr lang="es-CO"/>
          </a:p>
        </p:txBody>
      </p:sp>
    </p:spTree>
    <p:extLst>
      <p:ext uri="{BB962C8B-B14F-4D97-AF65-F5344CB8AC3E}">
        <p14:creationId xmlns:p14="http://schemas.microsoft.com/office/powerpoint/2010/main" val="31184818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10"/>
          </p:nvPr>
        </p:nvSpPr>
        <p:spPr/>
        <p:txBody>
          <a:bodyPr/>
          <a:lstStyle/>
          <a:p>
            <a:fld id="{F3310961-B872-4218-82F8-ED0229B11AF3}" type="slidenum">
              <a:rPr lang="es-CO" smtClean="0"/>
              <a:t>15</a:t>
            </a:fld>
            <a:endParaRPr lang="es-CO"/>
          </a:p>
        </p:txBody>
      </p:sp>
    </p:spTree>
    <p:extLst>
      <p:ext uri="{BB962C8B-B14F-4D97-AF65-F5344CB8AC3E}">
        <p14:creationId xmlns:p14="http://schemas.microsoft.com/office/powerpoint/2010/main" val="13958394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10"/>
          </p:nvPr>
        </p:nvSpPr>
        <p:spPr/>
        <p:txBody>
          <a:bodyPr/>
          <a:lstStyle/>
          <a:p>
            <a:fld id="{F3310961-B872-4218-82F8-ED0229B11AF3}" type="slidenum">
              <a:rPr lang="es-CO" smtClean="0"/>
              <a:t>16</a:t>
            </a:fld>
            <a:endParaRPr lang="es-CO"/>
          </a:p>
        </p:txBody>
      </p:sp>
    </p:spTree>
    <p:extLst>
      <p:ext uri="{BB962C8B-B14F-4D97-AF65-F5344CB8AC3E}">
        <p14:creationId xmlns:p14="http://schemas.microsoft.com/office/powerpoint/2010/main" val="9602132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10"/>
          </p:nvPr>
        </p:nvSpPr>
        <p:spPr/>
        <p:txBody>
          <a:bodyPr/>
          <a:lstStyle/>
          <a:p>
            <a:fld id="{F3310961-B872-4218-82F8-ED0229B11AF3}" type="slidenum">
              <a:rPr lang="es-CO" smtClean="0"/>
              <a:t>17</a:t>
            </a:fld>
            <a:endParaRPr lang="es-CO"/>
          </a:p>
        </p:txBody>
      </p:sp>
    </p:spTree>
    <p:extLst>
      <p:ext uri="{BB962C8B-B14F-4D97-AF65-F5344CB8AC3E}">
        <p14:creationId xmlns:p14="http://schemas.microsoft.com/office/powerpoint/2010/main" val="29283432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10"/>
          </p:nvPr>
        </p:nvSpPr>
        <p:spPr/>
        <p:txBody>
          <a:bodyPr/>
          <a:lstStyle/>
          <a:p>
            <a:fld id="{F3310961-B872-4218-82F8-ED0229B11AF3}" type="slidenum">
              <a:rPr lang="es-CO" smtClean="0"/>
              <a:t>18</a:t>
            </a:fld>
            <a:endParaRPr lang="es-CO"/>
          </a:p>
        </p:txBody>
      </p:sp>
    </p:spTree>
    <p:extLst>
      <p:ext uri="{BB962C8B-B14F-4D97-AF65-F5344CB8AC3E}">
        <p14:creationId xmlns:p14="http://schemas.microsoft.com/office/powerpoint/2010/main" val="17518602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10"/>
          </p:nvPr>
        </p:nvSpPr>
        <p:spPr/>
        <p:txBody>
          <a:bodyPr/>
          <a:lstStyle/>
          <a:p>
            <a:fld id="{F3310961-B872-4218-82F8-ED0229B11AF3}" type="slidenum">
              <a:rPr lang="es-CO" smtClean="0"/>
              <a:t>19</a:t>
            </a:fld>
            <a:endParaRPr lang="es-CO"/>
          </a:p>
        </p:txBody>
      </p:sp>
    </p:spTree>
    <p:extLst>
      <p:ext uri="{BB962C8B-B14F-4D97-AF65-F5344CB8AC3E}">
        <p14:creationId xmlns:p14="http://schemas.microsoft.com/office/powerpoint/2010/main" val="14197412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10"/>
          </p:nvPr>
        </p:nvSpPr>
        <p:spPr/>
        <p:txBody>
          <a:bodyPr/>
          <a:lstStyle/>
          <a:p>
            <a:fld id="{F3310961-B872-4218-82F8-ED0229B11AF3}" type="slidenum">
              <a:rPr lang="es-CO" smtClean="0"/>
              <a:t>20</a:t>
            </a:fld>
            <a:endParaRPr lang="es-CO"/>
          </a:p>
        </p:txBody>
      </p:sp>
    </p:spTree>
    <p:extLst>
      <p:ext uri="{BB962C8B-B14F-4D97-AF65-F5344CB8AC3E}">
        <p14:creationId xmlns:p14="http://schemas.microsoft.com/office/powerpoint/2010/main" val="22273584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310961-B872-4218-82F8-ED0229B11AF3}" type="slidenum">
              <a:rPr kumimoji="0" lang="es-CO"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s-CO"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2860769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10"/>
          </p:nvPr>
        </p:nvSpPr>
        <p:spPr/>
        <p:txBody>
          <a:bodyPr/>
          <a:lstStyle/>
          <a:p>
            <a:fld id="{F3310961-B872-4218-82F8-ED0229B11AF3}" type="slidenum">
              <a:rPr lang="es-CO" smtClean="0"/>
              <a:t>21</a:t>
            </a:fld>
            <a:endParaRPr lang="es-CO"/>
          </a:p>
        </p:txBody>
      </p:sp>
    </p:spTree>
    <p:extLst>
      <p:ext uri="{BB962C8B-B14F-4D97-AF65-F5344CB8AC3E}">
        <p14:creationId xmlns:p14="http://schemas.microsoft.com/office/powerpoint/2010/main" val="311813645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10"/>
          </p:nvPr>
        </p:nvSpPr>
        <p:spPr/>
        <p:txBody>
          <a:bodyPr/>
          <a:lstStyle/>
          <a:p>
            <a:fld id="{F3310961-B872-4218-82F8-ED0229B11AF3}" type="slidenum">
              <a:rPr lang="es-CO" smtClean="0"/>
              <a:t>22</a:t>
            </a:fld>
            <a:endParaRPr lang="es-CO"/>
          </a:p>
        </p:txBody>
      </p:sp>
    </p:spTree>
    <p:extLst>
      <p:ext uri="{BB962C8B-B14F-4D97-AF65-F5344CB8AC3E}">
        <p14:creationId xmlns:p14="http://schemas.microsoft.com/office/powerpoint/2010/main" val="424326766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10"/>
          </p:nvPr>
        </p:nvSpPr>
        <p:spPr/>
        <p:txBody>
          <a:bodyPr/>
          <a:lstStyle/>
          <a:p>
            <a:fld id="{F3310961-B872-4218-82F8-ED0229B11AF3}" type="slidenum">
              <a:rPr lang="es-CO" smtClean="0"/>
              <a:t>23</a:t>
            </a:fld>
            <a:endParaRPr lang="es-CO"/>
          </a:p>
        </p:txBody>
      </p:sp>
    </p:spTree>
    <p:extLst>
      <p:ext uri="{BB962C8B-B14F-4D97-AF65-F5344CB8AC3E}">
        <p14:creationId xmlns:p14="http://schemas.microsoft.com/office/powerpoint/2010/main" val="334780970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10"/>
          </p:nvPr>
        </p:nvSpPr>
        <p:spPr/>
        <p:txBody>
          <a:bodyPr/>
          <a:lstStyle/>
          <a:p>
            <a:fld id="{F3310961-B872-4218-82F8-ED0229B11AF3}" type="slidenum">
              <a:rPr lang="es-CO" smtClean="0"/>
              <a:t>24</a:t>
            </a:fld>
            <a:endParaRPr lang="es-CO"/>
          </a:p>
        </p:txBody>
      </p:sp>
    </p:spTree>
    <p:extLst>
      <p:ext uri="{BB962C8B-B14F-4D97-AF65-F5344CB8AC3E}">
        <p14:creationId xmlns:p14="http://schemas.microsoft.com/office/powerpoint/2010/main" val="110115515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10"/>
          </p:nvPr>
        </p:nvSpPr>
        <p:spPr/>
        <p:txBody>
          <a:bodyPr/>
          <a:lstStyle/>
          <a:p>
            <a:fld id="{F3310961-B872-4218-82F8-ED0229B11AF3}" type="slidenum">
              <a:rPr lang="es-CO" smtClean="0"/>
              <a:t>25</a:t>
            </a:fld>
            <a:endParaRPr lang="es-CO"/>
          </a:p>
        </p:txBody>
      </p:sp>
    </p:spTree>
    <p:extLst>
      <p:ext uri="{BB962C8B-B14F-4D97-AF65-F5344CB8AC3E}">
        <p14:creationId xmlns:p14="http://schemas.microsoft.com/office/powerpoint/2010/main" val="419982099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10"/>
          </p:nvPr>
        </p:nvSpPr>
        <p:spPr/>
        <p:txBody>
          <a:bodyPr/>
          <a:lstStyle/>
          <a:p>
            <a:fld id="{F3310961-B872-4218-82F8-ED0229B11AF3}" type="slidenum">
              <a:rPr lang="es-CO" smtClean="0"/>
              <a:t>26</a:t>
            </a:fld>
            <a:endParaRPr lang="es-CO"/>
          </a:p>
        </p:txBody>
      </p:sp>
    </p:spTree>
    <p:extLst>
      <p:ext uri="{BB962C8B-B14F-4D97-AF65-F5344CB8AC3E}">
        <p14:creationId xmlns:p14="http://schemas.microsoft.com/office/powerpoint/2010/main" val="209660382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10"/>
          </p:nvPr>
        </p:nvSpPr>
        <p:spPr/>
        <p:txBody>
          <a:bodyPr/>
          <a:lstStyle/>
          <a:p>
            <a:fld id="{F3310961-B872-4218-82F8-ED0229B11AF3}" type="slidenum">
              <a:rPr lang="es-CO" smtClean="0"/>
              <a:t>27</a:t>
            </a:fld>
            <a:endParaRPr lang="es-CO"/>
          </a:p>
        </p:txBody>
      </p:sp>
    </p:spTree>
    <p:extLst>
      <p:ext uri="{BB962C8B-B14F-4D97-AF65-F5344CB8AC3E}">
        <p14:creationId xmlns:p14="http://schemas.microsoft.com/office/powerpoint/2010/main" val="377183214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10"/>
          </p:nvPr>
        </p:nvSpPr>
        <p:spPr/>
        <p:txBody>
          <a:bodyPr/>
          <a:lstStyle/>
          <a:p>
            <a:fld id="{F3310961-B872-4218-82F8-ED0229B11AF3}" type="slidenum">
              <a:rPr lang="es-CO" smtClean="0"/>
              <a:t>28</a:t>
            </a:fld>
            <a:endParaRPr lang="es-CO"/>
          </a:p>
        </p:txBody>
      </p:sp>
    </p:spTree>
    <p:extLst>
      <p:ext uri="{BB962C8B-B14F-4D97-AF65-F5344CB8AC3E}">
        <p14:creationId xmlns:p14="http://schemas.microsoft.com/office/powerpoint/2010/main" val="427213218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10"/>
          </p:nvPr>
        </p:nvSpPr>
        <p:spPr/>
        <p:txBody>
          <a:bodyPr/>
          <a:lstStyle/>
          <a:p>
            <a:fld id="{F3310961-B872-4218-82F8-ED0229B11AF3}" type="slidenum">
              <a:rPr lang="es-CO" smtClean="0"/>
              <a:t>29</a:t>
            </a:fld>
            <a:endParaRPr lang="es-CO"/>
          </a:p>
        </p:txBody>
      </p:sp>
    </p:spTree>
    <p:extLst>
      <p:ext uri="{BB962C8B-B14F-4D97-AF65-F5344CB8AC3E}">
        <p14:creationId xmlns:p14="http://schemas.microsoft.com/office/powerpoint/2010/main" val="241034436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10"/>
          </p:nvPr>
        </p:nvSpPr>
        <p:spPr/>
        <p:txBody>
          <a:bodyPr/>
          <a:lstStyle/>
          <a:p>
            <a:fld id="{F3310961-B872-4218-82F8-ED0229B11AF3}" type="slidenum">
              <a:rPr lang="es-CO" smtClean="0"/>
              <a:t>30</a:t>
            </a:fld>
            <a:endParaRPr lang="es-CO"/>
          </a:p>
        </p:txBody>
      </p:sp>
    </p:spTree>
    <p:extLst>
      <p:ext uri="{BB962C8B-B14F-4D97-AF65-F5344CB8AC3E}">
        <p14:creationId xmlns:p14="http://schemas.microsoft.com/office/powerpoint/2010/main" val="32567679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310961-B872-4218-82F8-ED0229B11AF3}" type="slidenum">
              <a:rPr kumimoji="0" lang="es-CO"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s-CO"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2063779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10"/>
          </p:nvPr>
        </p:nvSpPr>
        <p:spPr/>
        <p:txBody>
          <a:bodyPr/>
          <a:lstStyle/>
          <a:p>
            <a:fld id="{F3310961-B872-4218-82F8-ED0229B11AF3}" type="slidenum">
              <a:rPr lang="es-CO" smtClean="0"/>
              <a:t>31</a:t>
            </a:fld>
            <a:endParaRPr lang="es-CO"/>
          </a:p>
        </p:txBody>
      </p:sp>
    </p:spTree>
    <p:extLst>
      <p:ext uri="{BB962C8B-B14F-4D97-AF65-F5344CB8AC3E}">
        <p14:creationId xmlns:p14="http://schemas.microsoft.com/office/powerpoint/2010/main" val="253510717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10"/>
          </p:nvPr>
        </p:nvSpPr>
        <p:spPr/>
        <p:txBody>
          <a:bodyPr/>
          <a:lstStyle/>
          <a:p>
            <a:fld id="{F3310961-B872-4218-82F8-ED0229B11AF3}" type="slidenum">
              <a:rPr lang="es-CO" smtClean="0"/>
              <a:t>32</a:t>
            </a:fld>
            <a:endParaRPr lang="es-CO"/>
          </a:p>
        </p:txBody>
      </p:sp>
    </p:spTree>
    <p:extLst>
      <p:ext uri="{BB962C8B-B14F-4D97-AF65-F5344CB8AC3E}">
        <p14:creationId xmlns:p14="http://schemas.microsoft.com/office/powerpoint/2010/main" val="180782754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10"/>
          </p:nvPr>
        </p:nvSpPr>
        <p:spPr/>
        <p:txBody>
          <a:bodyPr/>
          <a:lstStyle/>
          <a:p>
            <a:fld id="{F3310961-B872-4218-82F8-ED0229B11AF3}" type="slidenum">
              <a:rPr lang="es-CO" smtClean="0"/>
              <a:t>33</a:t>
            </a:fld>
            <a:endParaRPr lang="es-CO"/>
          </a:p>
        </p:txBody>
      </p:sp>
    </p:spTree>
    <p:extLst>
      <p:ext uri="{BB962C8B-B14F-4D97-AF65-F5344CB8AC3E}">
        <p14:creationId xmlns:p14="http://schemas.microsoft.com/office/powerpoint/2010/main" val="273583388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10"/>
          </p:nvPr>
        </p:nvSpPr>
        <p:spPr/>
        <p:txBody>
          <a:bodyPr/>
          <a:lstStyle/>
          <a:p>
            <a:fld id="{F3310961-B872-4218-82F8-ED0229B11AF3}" type="slidenum">
              <a:rPr lang="es-CO" smtClean="0"/>
              <a:t>34</a:t>
            </a:fld>
            <a:endParaRPr lang="es-CO"/>
          </a:p>
        </p:txBody>
      </p:sp>
    </p:spTree>
    <p:extLst>
      <p:ext uri="{BB962C8B-B14F-4D97-AF65-F5344CB8AC3E}">
        <p14:creationId xmlns:p14="http://schemas.microsoft.com/office/powerpoint/2010/main" val="428262019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10"/>
          </p:nvPr>
        </p:nvSpPr>
        <p:spPr/>
        <p:txBody>
          <a:bodyPr/>
          <a:lstStyle/>
          <a:p>
            <a:fld id="{F3310961-B872-4218-82F8-ED0229B11AF3}" type="slidenum">
              <a:rPr lang="es-CO" smtClean="0"/>
              <a:t>35</a:t>
            </a:fld>
            <a:endParaRPr lang="es-CO"/>
          </a:p>
        </p:txBody>
      </p:sp>
    </p:spTree>
    <p:extLst>
      <p:ext uri="{BB962C8B-B14F-4D97-AF65-F5344CB8AC3E}">
        <p14:creationId xmlns:p14="http://schemas.microsoft.com/office/powerpoint/2010/main" val="197578534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10"/>
          </p:nvPr>
        </p:nvSpPr>
        <p:spPr/>
        <p:txBody>
          <a:bodyPr/>
          <a:lstStyle/>
          <a:p>
            <a:fld id="{F3310961-B872-4218-82F8-ED0229B11AF3}" type="slidenum">
              <a:rPr lang="es-CO" smtClean="0"/>
              <a:t>36</a:t>
            </a:fld>
            <a:endParaRPr lang="es-CO"/>
          </a:p>
        </p:txBody>
      </p:sp>
    </p:spTree>
    <p:extLst>
      <p:ext uri="{BB962C8B-B14F-4D97-AF65-F5344CB8AC3E}">
        <p14:creationId xmlns:p14="http://schemas.microsoft.com/office/powerpoint/2010/main" val="284884664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10"/>
          </p:nvPr>
        </p:nvSpPr>
        <p:spPr/>
        <p:txBody>
          <a:bodyPr/>
          <a:lstStyle/>
          <a:p>
            <a:fld id="{F3310961-B872-4218-82F8-ED0229B11AF3}" type="slidenum">
              <a:rPr lang="es-CO" smtClean="0"/>
              <a:t>37</a:t>
            </a:fld>
            <a:endParaRPr lang="es-CO"/>
          </a:p>
        </p:txBody>
      </p:sp>
    </p:spTree>
    <p:extLst>
      <p:ext uri="{BB962C8B-B14F-4D97-AF65-F5344CB8AC3E}">
        <p14:creationId xmlns:p14="http://schemas.microsoft.com/office/powerpoint/2010/main" val="29960506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10"/>
          </p:nvPr>
        </p:nvSpPr>
        <p:spPr/>
        <p:txBody>
          <a:bodyPr/>
          <a:lstStyle/>
          <a:p>
            <a:fld id="{F3310961-B872-4218-82F8-ED0229B11AF3}" type="slidenum">
              <a:rPr lang="es-CO" smtClean="0"/>
              <a:t>38</a:t>
            </a:fld>
            <a:endParaRPr lang="es-CO"/>
          </a:p>
        </p:txBody>
      </p:sp>
    </p:spTree>
    <p:extLst>
      <p:ext uri="{BB962C8B-B14F-4D97-AF65-F5344CB8AC3E}">
        <p14:creationId xmlns:p14="http://schemas.microsoft.com/office/powerpoint/2010/main" val="420965087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10"/>
          </p:nvPr>
        </p:nvSpPr>
        <p:spPr/>
        <p:txBody>
          <a:bodyPr/>
          <a:lstStyle/>
          <a:p>
            <a:fld id="{F3310961-B872-4218-82F8-ED0229B11AF3}" type="slidenum">
              <a:rPr lang="es-CO" smtClean="0"/>
              <a:t>39</a:t>
            </a:fld>
            <a:endParaRPr lang="es-CO"/>
          </a:p>
        </p:txBody>
      </p:sp>
    </p:spTree>
    <p:extLst>
      <p:ext uri="{BB962C8B-B14F-4D97-AF65-F5344CB8AC3E}">
        <p14:creationId xmlns:p14="http://schemas.microsoft.com/office/powerpoint/2010/main" val="293339198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10"/>
          </p:nvPr>
        </p:nvSpPr>
        <p:spPr/>
        <p:txBody>
          <a:bodyPr/>
          <a:lstStyle/>
          <a:p>
            <a:fld id="{F3310961-B872-4218-82F8-ED0229B11AF3}" type="slidenum">
              <a:rPr lang="es-CO" smtClean="0"/>
              <a:t>40</a:t>
            </a:fld>
            <a:endParaRPr lang="es-CO"/>
          </a:p>
        </p:txBody>
      </p:sp>
    </p:spTree>
    <p:extLst>
      <p:ext uri="{BB962C8B-B14F-4D97-AF65-F5344CB8AC3E}">
        <p14:creationId xmlns:p14="http://schemas.microsoft.com/office/powerpoint/2010/main" val="32314400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10"/>
          </p:nvPr>
        </p:nvSpPr>
        <p:spPr/>
        <p:txBody>
          <a:bodyPr/>
          <a:lstStyle/>
          <a:p>
            <a:fld id="{F3310961-B872-4218-82F8-ED0229B11AF3}" type="slidenum">
              <a:rPr lang="es-CO" smtClean="0"/>
              <a:t>5</a:t>
            </a:fld>
            <a:endParaRPr lang="es-CO"/>
          </a:p>
        </p:txBody>
      </p:sp>
    </p:spTree>
    <p:extLst>
      <p:ext uri="{BB962C8B-B14F-4D97-AF65-F5344CB8AC3E}">
        <p14:creationId xmlns:p14="http://schemas.microsoft.com/office/powerpoint/2010/main" val="401407841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10"/>
          </p:nvPr>
        </p:nvSpPr>
        <p:spPr/>
        <p:txBody>
          <a:bodyPr/>
          <a:lstStyle/>
          <a:p>
            <a:fld id="{F3310961-B872-4218-82F8-ED0229B11AF3}" type="slidenum">
              <a:rPr lang="es-CO" smtClean="0"/>
              <a:t>41</a:t>
            </a:fld>
            <a:endParaRPr lang="es-CO"/>
          </a:p>
        </p:txBody>
      </p:sp>
    </p:spTree>
    <p:extLst>
      <p:ext uri="{BB962C8B-B14F-4D97-AF65-F5344CB8AC3E}">
        <p14:creationId xmlns:p14="http://schemas.microsoft.com/office/powerpoint/2010/main" val="119022291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10"/>
          </p:nvPr>
        </p:nvSpPr>
        <p:spPr/>
        <p:txBody>
          <a:bodyPr/>
          <a:lstStyle/>
          <a:p>
            <a:fld id="{F3310961-B872-4218-82F8-ED0229B11AF3}" type="slidenum">
              <a:rPr lang="es-CO" smtClean="0"/>
              <a:t>42</a:t>
            </a:fld>
            <a:endParaRPr lang="es-CO"/>
          </a:p>
        </p:txBody>
      </p:sp>
    </p:spTree>
    <p:extLst>
      <p:ext uri="{BB962C8B-B14F-4D97-AF65-F5344CB8AC3E}">
        <p14:creationId xmlns:p14="http://schemas.microsoft.com/office/powerpoint/2010/main" val="245794863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10"/>
          </p:nvPr>
        </p:nvSpPr>
        <p:spPr/>
        <p:txBody>
          <a:bodyPr/>
          <a:lstStyle/>
          <a:p>
            <a:fld id="{F3310961-B872-4218-82F8-ED0229B11AF3}" type="slidenum">
              <a:rPr lang="es-CO" smtClean="0"/>
              <a:t>43</a:t>
            </a:fld>
            <a:endParaRPr lang="es-CO"/>
          </a:p>
        </p:txBody>
      </p:sp>
    </p:spTree>
    <p:extLst>
      <p:ext uri="{BB962C8B-B14F-4D97-AF65-F5344CB8AC3E}">
        <p14:creationId xmlns:p14="http://schemas.microsoft.com/office/powerpoint/2010/main" val="235799156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10"/>
          </p:nvPr>
        </p:nvSpPr>
        <p:spPr/>
        <p:txBody>
          <a:bodyPr/>
          <a:lstStyle/>
          <a:p>
            <a:fld id="{F3310961-B872-4218-82F8-ED0229B11AF3}" type="slidenum">
              <a:rPr lang="es-CO" smtClean="0"/>
              <a:t>44</a:t>
            </a:fld>
            <a:endParaRPr lang="es-CO"/>
          </a:p>
        </p:txBody>
      </p:sp>
    </p:spTree>
    <p:extLst>
      <p:ext uri="{BB962C8B-B14F-4D97-AF65-F5344CB8AC3E}">
        <p14:creationId xmlns:p14="http://schemas.microsoft.com/office/powerpoint/2010/main" val="214264407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10"/>
          </p:nvPr>
        </p:nvSpPr>
        <p:spPr/>
        <p:txBody>
          <a:bodyPr/>
          <a:lstStyle/>
          <a:p>
            <a:fld id="{F3310961-B872-4218-82F8-ED0229B11AF3}" type="slidenum">
              <a:rPr lang="es-CO" smtClean="0"/>
              <a:t>45</a:t>
            </a:fld>
            <a:endParaRPr lang="es-CO"/>
          </a:p>
        </p:txBody>
      </p:sp>
    </p:spTree>
    <p:extLst>
      <p:ext uri="{BB962C8B-B14F-4D97-AF65-F5344CB8AC3E}">
        <p14:creationId xmlns:p14="http://schemas.microsoft.com/office/powerpoint/2010/main" val="18750352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10"/>
          </p:nvPr>
        </p:nvSpPr>
        <p:spPr/>
        <p:txBody>
          <a:bodyPr/>
          <a:lstStyle/>
          <a:p>
            <a:fld id="{F3310961-B872-4218-82F8-ED0229B11AF3}" type="slidenum">
              <a:rPr lang="es-CO" smtClean="0"/>
              <a:t>6</a:t>
            </a:fld>
            <a:endParaRPr lang="es-CO"/>
          </a:p>
        </p:txBody>
      </p:sp>
    </p:spTree>
    <p:extLst>
      <p:ext uri="{BB962C8B-B14F-4D97-AF65-F5344CB8AC3E}">
        <p14:creationId xmlns:p14="http://schemas.microsoft.com/office/powerpoint/2010/main" val="17265082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10"/>
          </p:nvPr>
        </p:nvSpPr>
        <p:spPr/>
        <p:txBody>
          <a:bodyPr/>
          <a:lstStyle/>
          <a:p>
            <a:fld id="{F3310961-B872-4218-82F8-ED0229B11AF3}" type="slidenum">
              <a:rPr lang="es-CO" smtClean="0"/>
              <a:t>7</a:t>
            </a:fld>
            <a:endParaRPr lang="es-CO"/>
          </a:p>
        </p:txBody>
      </p:sp>
    </p:spTree>
    <p:extLst>
      <p:ext uri="{BB962C8B-B14F-4D97-AF65-F5344CB8AC3E}">
        <p14:creationId xmlns:p14="http://schemas.microsoft.com/office/powerpoint/2010/main" val="26791842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10"/>
          </p:nvPr>
        </p:nvSpPr>
        <p:spPr/>
        <p:txBody>
          <a:bodyPr/>
          <a:lstStyle/>
          <a:p>
            <a:fld id="{F3310961-B872-4218-82F8-ED0229B11AF3}" type="slidenum">
              <a:rPr lang="es-CO" smtClean="0"/>
              <a:t>8</a:t>
            </a:fld>
            <a:endParaRPr lang="es-CO"/>
          </a:p>
        </p:txBody>
      </p:sp>
    </p:spTree>
    <p:extLst>
      <p:ext uri="{BB962C8B-B14F-4D97-AF65-F5344CB8AC3E}">
        <p14:creationId xmlns:p14="http://schemas.microsoft.com/office/powerpoint/2010/main" val="14147158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10"/>
          </p:nvPr>
        </p:nvSpPr>
        <p:spPr/>
        <p:txBody>
          <a:bodyPr/>
          <a:lstStyle/>
          <a:p>
            <a:fld id="{F3310961-B872-4218-82F8-ED0229B11AF3}" type="slidenum">
              <a:rPr lang="es-CO" smtClean="0"/>
              <a:t>9</a:t>
            </a:fld>
            <a:endParaRPr lang="es-CO"/>
          </a:p>
        </p:txBody>
      </p:sp>
    </p:spTree>
    <p:extLst>
      <p:ext uri="{BB962C8B-B14F-4D97-AF65-F5344CB8AC3E}">
        <p14:creationId xmlns:p14="http://schemas.microsoft.com/office/powerpoint/2010/main" val="27035745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10"/>
          </p:nvPr>
        </p:nvSpPr>
        <p:spPr/>
        <p:txBody>
          <a:bodyPr/>
          <a:lstStyle/>
          <a:p>
            <a:fld id="{F3310961-B872-4218-82F8-ED0229B11AF3}" type="slidenum">
              <a:rPr lang="es-CO" smtClean="0"/>
              <a:t>10</a:t>
            </a:fld>
            <a:endParaRPr lang="es-CO"/>
          </a:p>
        </p:txBody>
      </p:sp>
    </p:spTree>
    <p:extLst>
      <p:ext uri="{BB962C8B-B14F-4D97-AF65-F5344CB8AC3E}">
        <p14:creationId xmlns:p14="http://schemas.microsoft.com/office/powerpoint/2010/main" val="16659680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9D4752B-4B83-4CBD-8F6F-3963872F31C7}"/>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CO"/>
          </a:p>
        </p:txBody>
      </p:sp>
      <p:sp>
        <p:nvSpPr>
          <p:cNvPr id="3" name="Subtítulo 2">
            <a:extLst>
              <a:ext uri="{FF2B5EF4-FFF2-40B4-BE49-F238E27FC236}">
                <a16:creationId xmlns:a16="http://schemas.microsoft.com/office/drawing/2014/main" id="{2B491FA0-29E5-4800-8FD3-235EBF29D57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CO"/>
          </a:p>
        </p:txBody>
      </p:sp>
      <p:sp>
        <p:nvSpPr>
          <p:cNvPr id="4" name="Marcador de fecha 3">
            <a:extLst>
              <a:ext uri="{FF2B5EF4-FFF2-40B4-BE49-F238E27FC236}">
                <a16:creationId xmlns:a16="http://schemas.microsoft.com/office/drawing/2014/main" id="{4CA75452-A7AD-40F7-B0C4-CFAFF267A5A7}"/>
              </a:ext>
            </a:extLst>
          </p:cNvPr>
          <p:cNvSpPr>
            <a:spLocks noGrp="1"/>
          </p:cNvSpPr>
          <p:nvPr>
            <p:ph type="dt" sz="half" idx="10"/>
          </p:nvPr>
        </p:nvSpPr>
        <p:spPr/>
        <p:txBody>
          <a:bodyPr/>
          <a:lstStyle/>
          <a:p>
            <a:fld id="{D55BE92C-5A84-432B-8323-0297EAD04173}" type="datetimeFigureOut">
              <a:rPr lang="es-CO" smtClean="0"/>
              <a:t>12/06/2025</a:t>
            </a:fld>
            <a:endParaRPr lang="es-CO"/>
          </a:p>
        </p:txBody>
      </p:sp>
      <p:sp>
        <p:nvSpPr>
          <p:cNvPr id="5" name="Marcador de pie de página 4">
            <a:extLst>
              <a:ext uri="{FF2B5EF4-FFF2-40B4-BE49-F238E27FC236}">
                <a16:creationId xmlns:a16="http://schemas.microsoft.com/office/drawing/2014/main" id="{039B7133-E1DA-49E5-A20D-3DC0466FFDDB}"/>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3CBD47F1-31E6-42B2-933F-7DC883673571}"/>
              </a:ext>
            </a:extLst>
          </p:cNvPr>
          <p:cNvSpPr>
            <a:spLocks noGrp="1"/>
          </p:cNvSpPr>
          <p:nvPr>
            <p:ph type="sldNum" sz="quarter" idx="12"/>
          </p:nvPr>
        </p:nvSpPr>
        <p:spPr/>
        <p:txBody>
          <a:bodyPr/>
          <a:lstStyle/>
          <a:p>
            <a:fld id="{631887A9-BD08-47EA-B989-605B8DD28D7E}" type="slidenum">
              <a:rPr lang="es-CO" smtClean="0"/>
              <a:t>‹Nº›</a:t>
            </a:fld>
            <a:endParaRPr lang="es-CO"/>
          </a:p>
        </p:txBody>
      </p:sp>
    </p:spTree>
    <p:extLst>
      <p:ext uri="{BB962C8B-B14F-4D97-AF65-F5344CB8AC3E}">
        <p14:creationId xmlns:p14="http://schemas.microsoft.com/office/powerpoint/2010/main" val="1553034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7BDABC1-44B5-4F93-84EC-41C6EAD6BF0D}"/>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2F29FDB8-4CE3-4EF8-8256-881AFDE3B23A}"/>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AA9E1BBC-83A8-4FB5-A98C-9B25147A39C1}"/>
              </a:ext>
            </a:extLst>
          </p:cNvPr>
          <p:cNvSpPr>
            <a:spLocks noGrp="1"/>
          </p:cNvSpPr>
          <p:nvPr>
            <p:ph type="dt" sz="half" idx="10"/>
          </p:nvPr>
        </p:nvSpPr>
        <p:spPr/>
        <p:txBody>
          <a:bodyPr/>
          <a:lstStyle/>
          <a:p>
            <a:fld id="{D55BE92C-5A84-432B-8323-0297EAD04173}" type="datetimeFigureOut">
              <a:rPr lang="es-CO" smtClean="0"/>
              <a:t>12/06/2025</a:t>
            </a:fld>
            <a:endParaRPr lang="es-CO"/>
          </a:p>
        </p:txBody>
      </p:sp>
      <p:sp>
        <p:nvSpPr>
          <p:cNvPr id="5" name="Marcador de pie de página 4">
            <a:extLst>
              <a:ext uri="{FF2B5EF4-FFF2-40B4-BE49-F238E27FC236}">
                <a16:creationId xmlns:a16="http://schemas.microsoft.com/office/drawing/2014/main" id="{E4854A90-7C7F-44B4-AFA3-D5F9E2BDDC70}"/>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CF3F9F65-BC95-4E96-9399-50450D8C56D4}"/>
              </a:ext>
            </a:extLst>
          </p:cNvPr>
          <p:cNvSpPr>
            <a:spLocks noGrp="1"/>
          </p:cNvSpPr>
          <p:nvPr>
            <p:ph type="sldNum" sz="quarter" idx="12"/>
          </p:nvPr>
        </p:nvSpPr>
        <p:spPr/>
        <p:txBody>
          <a:bodyPr/>
          <a:lstStyle/>
          <a:p>
            <a:fld id="{631887A9-BD08-47EA-B989-605B8DD28D7E}" type="slidenum">
              <a:rPr lang="es-CO" smtClean="0"/>
              <a:t>‹Nº›</a:t>
            </a:fld>
            <a:endParaRPr lang="es-CO"/>
          </a:p>
        </p:txBody>
      </p:sp>
    </p:spTree>
    <p:extLst>
      <p:ext uri="{BB962C8B-B14F-4D97-AF65-F5344CB8AC3E}">
        <p14:creationId xmlns:p14="http://schemas.microsoft.com/office/powerpoint/2010/main" val="10801835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1A85CC04-24CD-4B9D-989A-15D91467484D}"/>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B4D1B5B5-B4BB-4504-8A82-9B4BA407B8E3}"/>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761DF552-CED2-46BE-8387-433093B32BC5}"/>
              </a:ext>
            </a:extLst>
          </p:cNvPr>
          <p:cNvSpPr>
            <a:spLocks noGrp="1"/>
          </p:cNvSpPr>
          <p:nvPr>
            <p:ph type="dt" sz="half" idx="10"/>
          </p:nvPr>
        </p:nvSpPr>
        <p:spPr/>
        <p:txBody>
          <a:bodyPr/>
          <a:lstStyle/>
          <a:p>
            <a:fld id="{D55BE92C-5A84-432B-8323-0297EAD04173}" type="datetimeFigureOut">
              <a:rPr lang="es-CO" smtClean="0"/>
              <a:t>12/06/2025</a:t>
            </a:fld>
            <a:endParaRPr lang="es-CO"/>
          </a:p>
        </p:txBody>
      </p:sp>
      <p:sp>
        <p:nvSpPr>
          <p:cNvPr id="5" name="Marcador de pie de página 4">
            <a:extLst>
              <a:ext uri="{FF2B5EF4-FFF2-40B4-BE49-F238E27FC236}">
                <a16:creationId xmlns:a16="http://schemas.microsoft.com/office/drawing/2014/main" id="{7731BA71-8B71-4075-B885-7F5B5542BE82}"/>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6A2EC747-24B3-4F4E-9287-43B69EDE9C35}"/>
              </a:ext>
            </a:extLst>
          </p:cNvPr>
          <p:cNvSpPr>
            <a:spLocks noGrp="1"/>
          </p:cNvSpPr>
          <p:nvPr>
            <p:ph type="sldNum" sz="quarter" idx="12"/>
          </p:nvPr>
        </p:nvSpPr>
        <p:spPr/>
        <p:txBody>
          <a:bodyPr/>
          <a:lstStyle/>
          <a:p>
            <a:fld id="{631887A9-BD08-47EA-B989-605B8DD28D7E}" type="slidenum">
              <a:rPr lang="es-CO" smtClean="0"/>
              <a:t>‹Nº›</a:t>
            </a:fld>
            <a:endParaRPr lang="es-CO"/>
          </a:p>
        </p:txBody>
      </p:sp>
    </p:spTree>
    <p:extLst>
      <p:ext uri="{BB962C8B-B14F-4D97-AF65-F5344CB8AC3E}">
        <p14:creationId xmlns:p14="http://schemas.microsoft.com/office/powerpoint/2010/main" val="31750848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2AEDC95-67FC-4B03-8ACC-9656F4BA1FFF}"/>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26799042-9B99-4B9F-8622-6588F9BBCA9A}"/>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8A10E2DB-6436-4AFF-9B5E-247CCC77EDF3}"/>
              </a:ext>
            </a:extLst>
          </p:cNvPr>
          <p:cNvSpPr>
            <a:spLocks noGrp="1"/>
          </p:cNvSpPr>
          <p:nvPr>
            <p:ph type="dt" sz="half" idx="10"/>
          </p:nvPr>
        </p:nvSpPr>
        <p:spPr/>
        <p:txBody>
          <a:bodyPr/>
          <a:lstStyle/>
          <a:p>
            <a:fld id="{D55BE92C-5A84-432B-8323-0297EAD04173}" type="datetimeFigureOut">
              <a:rPr lang="es-CO" smtClean="0"/>
              <a:t>12/06/2025</a:t>
            </a:fld>
            <a:endParaRPr lang="es-CO"/>
          </a:p>
        </p:txBody>
      </p:sp>
      <p:sp>
        <p:nvSpPr>
          <p:cNvPr id="5" name="Marcador de pie de página 4">
            <a:extLst>
              <a:ext uri="{FF2B5EF4-FFF2-40B4-BE49-F238E27FC236}">
                <a16:creationId xmlns:a16="http://schemas.microsoft.com/office/drawing/2014/main" id="{5D151018-69BC-45C9-9CC7-5F4308017BBA}"/>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CF39F4CC-D6DE-4A6C-A3C5-A3EC206C37C0}"/>
              </a:ext>
            </a:extLst>
          </p:cNvPr>
          <p:cNvSpPr>
            <a:spLocks noGrp="1"/>
          </p:cNvSpPr>
          <p:nvPr>
            <p:ph type="sldNum" sz="quarter" idx="12"/>
          </p:nvPr>
        </p:nvSpPr>
        <p:spPr/>
        <p:txBody>
          <a:bodyPr/>
          <a:lstStyle/>
          <a:p>
            <a:fld id="{631887A9-BD08-47EA-B989-605B8DD28D7E}" type="slidenum">
              <a:rPr lang="es-CO" smtClean="0"/>
              <a:t>‹Nº›</a:t>
            </a:fld>
            <a:endParaRPr lang="es-CO"/>
          </a:p>
        </p:txBody>
      </p:sp>
    </p:spTree>
    <p:extLst>
      <p:ext uri="{BB962C8B-B14F-4D97-AF65-F5344CB8AC3E}">
        <p14:creationId xmlns:p14="http://schemas.microsoft.com/office/powerpoint/2010/main" val="28616259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C431C25-AEBA-4BE1-A8AC-70EBE27F4998}"/>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2AEDF9A6-FB6F-4191-A286-7ACF1C90BA6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908A9C1E-E71C-4C29-AE0C-AD211FF54378}"/>
              </a:ext>
            </a:extLst>
          </p:cNvPr>
          <p:cNvSpPr>
            <a:spLocks noGrp="1"/>
          </p:cNvSpPr>
          <p:nvPr>
            <p:ph type="dt" sz="half" idx="10"/>
          </p:nvPr>
        </p:nvSpPr>
        <p:spPr/>
        <p:txBody>
          <a:bodyPr/>
          <a:lstStyle/>
          <a:p>
            <a:fld id="{D55BE92C-5A84-432B-8323-0297EAD04173}" type="datetimeFigureOut">
              <a:rPr lang="es-CO" smtClean="0"/>
              <a:t>12/06/2025</a:t>
            </a:fld>
            <a:endParaRPr lang="es-CO"/>
          </a:p>
        </p:txBody>
      </p:sp>
      <p:sp>
        <p:nvSpPr>
          <p:cNvPr id="5" name="Marcador de pie de página 4">
            <a:extLst>
              <a:ext uri="{FF2B5EF4-FFF2-40B4-BE49-F238E27FC236}">
                <a16:creationId xmlns:a16="http://schemas.microsoft.com/office/drawing/2014/main" id="{88E01EAB-512A-43D3-9392-67D20B927D88}"/>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9944954E-CA15-4017-822C-A00EBC85D5D9}"/>
              </a:ext>
            </a:extLst>
          </p:cNvPr>
          <p:cNvSpPr>
            <a:spLocks noGrp="1"/>
          </p:cNvSpPr>
          <p:nvPr>
            <p:ph type="sldNum" sz="quarter" idx="12"/>
          </p:nvPr>
        </p:nvSpPr>
        <p:spPr/>
        <p:txBody>
          <a:bodyPr/>
          <a:lstStyle/>
          <a:p>
            <a:fld id="{631887A9-BD08-47EA-B989-605B8DD28D7E}" type="slidenum">
              <a:rPr lang="es-CO" smtClean="0"/>
              <a:t>‹Nº›</a:t>
            </a:fld>
            <a:endParaRPr lang="es-CO"/>
          </a:p>
        </p:txBody>
      </p:sp>
    </p:spTree>
    <p:extLst>
      <p:ext uri="{BB962C8B-B14F-4D97-AF65-F5344CB8AC3E}">
        <p14:creationId xmlns:p14="http://schemas.microsoft.com/office/powerpoint/2010/main" val="5073450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DDEB634-5AFC-45C4-AD12-C5358D7A6C76}"/>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2530FDEF-C5E9-4B0D-B55E-4DCABDED8CD7}"/>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contenido 3">
            <a:extLst>
              <a:ext uri="{FF2B5EF4-FFF2-40B4-BE49-F238E27FC236}">
                <a16:creationId xmlns:a16="http://schemas.microsoft.com/office/drawing/2014/main" id="{71D9CC05-B4BF-4CC0-81FD-1B9E23C3C9C9}"/>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fecha 4">
            <a:extLst>
              <a:ext uri="{FF2B5EF4-FFF2-40B4-BE49-F238E27FC236}">
                <a16:creationId xmlns:a16="http://schemas.microsoft.com/office/drawing/2014/main" id="{E03817F4-E5A5-45A9-B30D-3BCC6497BD89}"/>
              </a:ext>
            </a:extLst>
          </p:cNvPr>
          <p:cNvSpPr>
            <a:spLocks noGrp="1"/>
          </p:cNvSpPr>
          <p:nvPr>
            <p:ph type="dt" sz="half" idx="10"/>
          </p:nvPr>
        </p:nvSpPr>
        <p:spPr/>
        <p:txBody>
          <a:bodyPr/>
          <a:lstStyle/>
          <a:p>
            <a:fld id="{D55BE92C-5A84-432B-8323-0297EAD04173}" type="datetimeFigureOut">
              <a:rPr lang="es-CO" smtClean="0"/>
              <a:t>12/06/2025</a:t>
            </a:fld>
            <a:endParaRPr lang="es-CO"/>
          </a:p>
        </p:txBody>
      </p:sp>
      <p:sp>
        <p:nvSpPr>
          <p:cNvPr id="6" name="Marcador de pie de página 5">
            <a:extLst>
              <a:ext uri="{FF2B5EF4-FFF2-40B4-BE49-F238E27FC236}">
                <a16:creationId xmlns:a16="http://schemas.microsoft.com/office/drawing/2014/main" id="{8D749F9E-1C53-4A33-B4D9-45F1186138A7}"/>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54531172-DA79-44D6-81D0-CC09F74CC682}"/>
              </a:ext>
            </a:extLst>
          </p:cNvPr>
          <p:cNvSpPr>
            <a:spLocks noGrp="1"/>
          </p:cNvSpPr>
          <p:nvPr>
            <p:ph type="sldNum" sz="quarter" idx="12"/>
          </p:nvPr>
        </p:nvSpPr>
        <p:spPr/>
        <p:txBody>
          <a:bodyPr/>
          <a:lstStyle/>
          <a:p>
            <a:fld id="{631887A9-BD08-47EA-B989-605B8DD28D7E}" type="slidenum">
              <a:rPr lang="es-CO" smtClean="0"/>
              <a:t>‹Nº›</a:t>
            </a:fld>
            <a:endParaRPr lang="es-CO"/>
          </a:p>
        </p:txBody>
      </p:sp>
    </p:spTree>
    <p:extLst>
      <p:ext uri="{BB962C8B-B14F-4D97-AF65-F5344CB8AC3E}">
        <p14:creationId xmlns:p14="http://schemas.microsoft.com/office/powerpoint/2010/main" val="35717109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B675F54-8B1B-41F3-961B-C1E9D7F3758E}"/>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CBF2E314-FF0E-4B07-A475-D1EEA0BFCEA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93CDCD58-9594-4D4F-9F46-293B61DC64D2}"/>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texto 4">
            <a:extLst>
              <a:ext uri="{FF2B5EF4-FFF2-40B4-BE49-F238E27FC236}">
                <a16:creationId xmlns:a16="http://schemas.microsoft.com/office/drawing/2014/main" id="{076B8D46-E811-4B6C-8830-A6F602614FD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2146F8F7-05D2-46A2-ADE7-67F42EA83568}"/>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7" name="Marcador de fecha 6">
            <a:extLst>
              <a:ext uri="{FF2B5EF4-FFF2-40B4-BE49-F238E27FC236}">
                <a16:creationId xmlns:a16="http://schemas.microsoft.com/office/drawing/2014/main" id="{7E3EB991-F59B-43C3-B198-F605F8948E67}"/>
              </a:ext>
            </a:extLst>
          </p:cNvPr>
          <p:cNvSpPr>
            <a:spLocks noGrp="1"/>
          </p:cNvSpPr>
          <p:nvPr>
            <p:ph type="dt" sz="half" idx="10"/>
          </p:nvPr>
        </p:nvSpPr>
        <p:spPr/>
        <p:txBody>
          <a:bodyPr/>
          <a:lstStyle/>
          <a:p>
            <a:fld id="{D55BE92C-5A84-432B-8323-0297EAD04173}" type="datetimeFigureOut">
              <a:rPr lang="es-CO" smtClean="0"/>
              <a:t>12/06/2025</a:t>
            </a:fld>
            <a:endParaRPr lang="es-CO"/>
          </a:p>
        </p:txBody>
      </p:sp>
      <p:sp>
        <p:nvSpPr>
          <p:cNvPr id="8" name="Marcador de pie de página 7">
            <a:extLst>
              <a:ext uri="{FF2B5EF4-FFF2-40B4-BE49-F238E27FC236}">
                <a16:creationId xmlns:a16="http://schemas.microsoft.com/office/drawing/2014/main" id="{08535E33-8BAC-42A0-A173-7A3858929F40}"/>
              </a:ext>
            </a:extLst>
          </p:cNvPr>
          <p:cNvSpPr>
            <a:spLocks noGrp="1"/>
          </p:cNvSpPr>
          <p:nvPr>
            <p:ph type="ftr" sz="quarter" idx="11"/>
          </p:nvPr>
        </p:nvSpPr>
        <p:spPr/>
        <p:txBody>
          <a:bodyPr/>
          <a:lstStyle/>
          <a:p>
            <a:endParaRPr lang="es-CO"/>
          </a:p>
        </p:txBody>
      </p:sp>
      <p:sp>
        <p:nvSpPr>
          <p:cNvPr id="9" name="Marcador de número de diapositiva 8">
            <a:extLst>
              <a:ext uri="{FF2B5EF4-FFF2-40B4-BE49-F238E27FC236}">
                <a16:creationId xmlns:a16="http://schemas.microsoft.com/office/drawing/2014/main" id="{E5C5C324-C9AA-4338-8142-897D59702D19}"/>
              </a:ext>
            </a:extLst>
          </p:cNvPr>
          <p:cNvSpPr>
            <a:spLocks noGrp="1"/>
          </p:cNvSpPr>
          <p:nvPr>
            <p:ph type="sldNum" sz="quarter" idx="12"/>
          </p:nvPr>
        </p:nvSpPr>
        <p:spPr/>
        <p:txBody>
          <a:bodyPr/>
          <a:lstStyle/>
          <a:p>
            <a:fld id="{631887A9-BD08-47EA-B989-605B8DD28D7E}" type="slidenum">
              <a:rPr lang="es-CO" smtClean="0"/>
              <a:t>‹Nº›</a:t>
            </a:fld>
            <a:endParaRPr lang="es-CO"/>
          </a:p>
        </p:txBody>
      </p:sp>
    </p:spTree>
    <p:extLst>
      <p:ext uri="{BB962C8B-B14F-4D97-AF65-F5344CB8AC3E}">
        <p14:creationId xmlns:p14="http://schemas.microsoft.com/office/powerpoint/2010/main" val="38652706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B413C6F-CFB1-440D-94E0-0F22B08BB01B}"/>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fecha 2">
            <a:extLst>
              <a:ext uri="{FF2B5EF4-FFF2-40B4-BE49-F238E27FC236}">
                <a16:creationId xmlns:a16="http://schemas.microsoft.com/office/drawing/2014/main" id="{26EEF7ED-F54D-43B5-BAA3-88B04872B095}"/>
              </a:ext>
            </a:extLst>
          </p:cNvPr>
          <p:cNvSpPr>
            <a:spLocks noGrp="1"/>
          </p:cNvSpPr>
          <p:nvPr>
            <p:ph type="dt" sz="half" idx="10"/>
          </p:nvPr>
        </p:nvSpPr>
        <p:spPr/>
        <p:txBody>
          <a:bodyPr/>
          <a:lstStyle/>
          <a:p>
            <a:fld id="{D55BE92C-5A84-432B-8323-0297EAD04173}" type="datetimeFigureOut">
              <a:rPr lang="es-CO" smtClean="0"/>
              <a:t>12/06/2025</a:t>
            </a:fld>
            <a:endParaRPr lang="es-CO"/>
          </a:p>
        </p:txBody>
      </p:sp>
      <p:sp>
        <p:nvSpPr>
          <p:cNvPr id="4" name="Marcador de pie de página 3">
            <a:extLst>
              <a:ext uri="{FF2B5EF4-FFF2-40B4-BE49-F238E27FC236}">
                <a16:creationId xmlns:a16="http://schemas.microsoft.com/office/drawing/2014/main" id="{F52575DB-F052-44DE-9C5B-7A9C396609CF}"/>
              </a:ext>
            </a:extLst>
          </p:cNvPr>
          <p:cNvSpPr>
            <a:spLocks noGrp="1"/>
          </p:cNvSpPr>
          <p:nvPr>
            <p:ph type="ftr" sz="quarter" idx="11"/>
          </p:nvPr>
        </p:nvSpPr>
        <p:spPr/>
        <p:txBody>
          <a:bodyPr/>
          <a:lstStyle/>
          <a:p>
            <a:endParaRPr lang="es-CO"/>
          </a:p>
        </p:txBody>
      </p:sp>
      <p:sp>
        <p:nvSpPr>
          <p:cNvPr id="5" name="Marcador de número de diapositiva 4">
            <a:extLst>
              <a:ext uri="{FF2B5EF4-FFF2-40B4-BE49-F238E27FC236}">
                <a16:creationId xmlns:a16="http://schemas.microsoft.com/office/drawing/2014/main" id="{C806963E-2254-4F0F-9BAF-D40E68650061}"/>
              </a:ext>
            </a:extLst>
          </p:cNvPr>
          <p:cNvSpPr>
            <a:spLocks noGrp="1"/>
          </p:cNvSpPr>
          <p:nvPr>
            <p:ph type="sldNum" sz="quarter" idx="12"/>
          </p:nvPr>
        </p:nvSpPr>
        <p:spPr/>
        <p:txBody>
          <a:bodyPr/>
          <a:lstStyle/>
          <a:p>
            <a:fld id="{631887A9-BD08-47EA-B989-605B8DD28D7E}" type="slidenum">
              <a:rPr lang="es-CO" smtClean="0"/>
              <a:t>‹Nº›</a:t>
            </a:fld>
            <a:endParaRPr lang="es-CO"/>
          </a:p>
        </p:txBody>
      </p:sp>
    </p:spTree>
    <p:extLst>
      <p:ext uri="{BB962C8B-B14F-4D97-AF65-F5344CB8AC3E}">
        <p14:creationId xmlns:p14="http://schemas.microsoft.com/office/powerpoint/2010/main" val="30805175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4ED7B21F-07DB-417E-9BFF-F4D5641EC94A}"/>
              </a:ext>
            </a:extLst>
          </p:cNvPr>
          <p:cNvSpPr>
            <a:spLocks noGrp="1"/>
          </p:cNvSpPr>
          <p:nvPr>
            <p:ph type="dt" sz="half" idx="10"/>
          </p:nvPr>
        </p:nvSpPr>
        <p:spPr/>
        <p:txBody>
          <a:bodyPr/>
          <a:lstStyle/>
          <a:p>
            <a:fld id="{D55BE92C-5A84-432B-8323-0297EAD04173}" type="datetimeFigureOut">
              <a:rPr lang="es-CO" smtClean="0"/>
              <a:t>12/06/2025</a:t>
            </a:fld>
            <a:endParaRPr lang="es-CO"/>
          </a:p>
        </p:txBody>
      </p:sp>
      <p:sp>
        <p:nvSpPr>
          <p:cNvPr id="3" name="Marcador de pie de página 2">
            <a:extLst>
              <a:ext uri="{FF2B5EF4-FFF2-40B4-BE49-F238E27FC236}">
                <a16:creationId xmlns:a16="http://schemas.microsoft.com/office/drawing/2014/main" id="{50508AE8-564B-4B81-93A1-B39B0E03E1A6}"/>
              </a:ext>
            </a:extLst>
          </p:cNvPr>
          <p:cNvSpPr>
            <a:spLocks noGrp="1"/>
          </p:cNvSpPr>
          <p:nvPr>
            <p:ph type="ftr" sz="quarter" idx="11"/>
          </p:nvPr>
        </p:nvSpPr>
        <p:spPr/>
        <p:txBody>
          <a:bodyPr/>
          <a:lstStyle/>
          <a:p>
            <a:endParaRPr lang="es-CO"/>
          </a:p>
        </p:txBody>
      </p:sp>
      <p:sp>
        <p:nvSpPr>
          <p:cNvPr id="4" name="Marcador de número de diapositiva 3">
            <a:extLst>
              <a:ext uri="{FF2B5EF4-FFF2-40B4-BE49-F238E27FC236}">
                <a16:creationId xmlns:a16="http://schemas.microsoft.com/office/drawing/2014/main" id="{2C4CCE21-D485-498B-81F5-291F8A89147C}"/>
              </a:ext>
            </a:extLst>
          </p:cNvPr>
          <p:cNvSpPr>
            <a:spLocks noGrp="1"/>
          </p:cNvSpPr>
          <p:nvPr>
            <p:ph type="sldNum" sz="quarter" idx="12"/>
          </p:nvPr>
        </p:nvSpPr>
        <p:spPr/>
        <p:txBody>
          <a:bodyPr/>
          <a:lstStyle/>
          <a:p>
            <a:fld id="{631887A9-BD08-47EA-B989-605B8DD28D7E}" type="slidenum">
              <a:rPr lang="es-CO" smtClean="0"/>
              <a:t>‹Nº›</a:t>
            </a:fld>
            <a:endParaRPr lang="es-CO"/>
          </a:p>
        </p:txBody>
      </p:sp>
    </p:spTree>
    <p:extLst>
      <p:ext uri="{BB962C8B-B14F-4D97-AF65-F5344CB8AC3E}">
        <p14:creationId xmlns:p14="http://schemas.microsoft.com/office/powerpoint/2010/main" val="13771958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7AC354D-8FE7-4735-A346-B1155EF858F3}"/>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DF636428-0EB7-48E6-88C0-982E4CE9D55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texto 3">
            <a:extLst>
              <a:ext uri="{FF2B5EF4-FFF2-40B4-BE49-F238E27FC236}">
                <a16:creationId xmlns:a16="http://schemas.microsoft.com/office/drawing/2014/main" id="{F2340636-3468-4441-A10C-044B6AF44D6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B5B424CB-1230-4C80-8A76-8EE2C017212B}"/>
              </a:ext>
            </a:extLst>
          </p:cNvPr>
          <p:cNvSpPr>
            <a:spLocks noGrp="1"/>
          </p:cNvSpPr>
          <p:nvPr>
            <p:ph type="dt" sz="half" idx="10"/>
          </p:nvPr>
        </p:nvSpPr>
        <p:spPr/>
        <p:txBody>
          <a:bodyPr/>
          <a:lstStyle/>
          <a:p>
            <a:fld id="{D55BE92C-5A84-432B-8323-0297EAD04173}" type="datetimeFigureOut">
              <a:rPr lang="es-CO" smtClean="0"/>
              <a:t>12/06/2025</a:t>
            </a:fld>
            <a:endParaRPr lang="es-CO"/>
          </a:p>
        </p:txBody>
      </p:sp>
      <p:sp>
        <p:nvSpPr>
          <p:cNvPr id="6" name="Marcador de pie de página 5">
            <a:extLst>
              <a:ext uri="{FF2B5EF4-FFF2-40B4-BE49-F238E27FC236}">
                <a16:creationId xmlns:a16="http://schemas.microsoft.com/office/drawing/2014/main" id="{7DB951D0-ACE8-4274-B14C-80EDF0789669}"/>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0C5EC1FD-CC07-4EB9-B7B4-21777C2B60E6}"/>
              </a:ext>
            </a:extLst>
          </p:cNvPr>
          <p:cNvSpPr>
            <a:spLocks noGrp="1"/>
          </p:cNvSpPr>
          <p:nvPr>
            <p:ph type="sldNum" sz="quarter" idx="12"/>
          </p:nvPr>
        </p:nvSpPr>
        <p:spPr/>
        <p:txBody>
          <a:bodyPr/>
          <a:lstStyle/>
          <a:p>
            <a:fld id="{631887A9-BD08-47EA-B989-605B8DD28D7E}" type="slidenum">
              <a:rPr lang="es-CO" smtClean="0"/>
              <a:t>‹Nº›</a:t>
            </a:fld>
            <a:endParaRPr lang="es-CO"/>
          </a:p>
        </p:txBody>
      </p:sp>
    </p:spTree>
    <p:extLst>
      <p:ext uri="{BB962C8B-B14F-4D97-AF65-F5344CB8AC3E}">
        <p14:creationId xmlns:p14="http://schemas.microsoft.com/office/powerpoint/2010/main" val="25040030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7C70AA4-F19E-432B-8361-E6DB07BEBD71}"/>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posición de imagen 2">
            <a:extLst>
              <a:ext uri="{FF2B5EF4-FFF2-40B4-BE49-F238E27FC236}">
                <a16:creationId xmlns:a16="http://schemas.microsoft.com/office/drawing/2014/main" id="{59D5857E-D3F6-4014-831F-84C72F3041A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O"/>
          </a:p>
        </p:txBody>
      </p:sp>
      <p:sp>
        <p:nvSpPr>
          <p:cNvPr id="4" name="Marcador de texto 3">
            <a:extLst>
              <a:ext uri="{FF2B5EF4-FFF2-40B4-BE49-F238E27FC236}">
                <a16:creationId xmlns:a16="http://schemas.microsoft.com/office/drawing/2014/main" id="{B786B9E7-D42E-4BAD-B2FE-FA8548147EA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4BAC6336-42B6-43D3-8D5C-162A112EF8DC}"/>
              </a:ext>
            </a:extLst>
          </p:cNvPr>
          <p:cNvSpPr>
            <a:spLocks noGrp="1"/>
          </p:cNvSpPr>
          <p:nvPr>
            <p:ph type="dt" sz="half" idx="10"/>
          </p:nvPr>
        </p:nvSpPr>
        <p:spPr/>
        <p:txBody>
          <a:bodyPr/>
          <a:lstStyle/>
          <a:p>
            <a:fld id="{D55BE92C-5A84-432B-8323-0297EAD04173}" type="datetimeFigureOut">
              <a:rPr lang="es-CO" smtClean="0"/>
              <a:t>12/06/2025</a:t>
            </a:fld>
            <a:endParaRPr lang="es-CO"/>
          </a:p>
        </p:txBody>
      </p:sp>
      <p:sp>
        <p:nvSpPr>
          <p:cNvPr id="6" name="Marcador de pie de página 5">
            <a:extLst>
              <a:ext uri="{FF2B5EF4-FFF2-40B4-BE49-F238E27FC236}">
                <a16:creationId xmlns:a16="http://schemas.microsoft.com/office/drawing/2014/main" id="{B7D18C57-91D8-4B6A-81E4-BCA1F9E83B95}"/>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CCF80A3C-FF67-4BE1-920A-6495D67A3B22}"/>
              </a:ext>
            </a:extLst>
          </p:cNvPr>
          <p:cNvSpPr>
            <a:spLocks noGrp="1"/>
          </p:cNvSpPr>
          <p:nvPr>
            <p:ph type="sldNum" sz="quarter" idx="12"/>
          </p:nvPr>
        </p:nvSpPr>
        <p:spPr/>
        <p:txBody>
          <a:bodyPr/>
          <a:lstStyle/>
          <a:p>
            <a:fld id="{631887A9-BD08-47EA-B989-605B8DD28D7E}" type="slidenum">
              <a:rPr lang="es-CO" smtClean="0"/>
              <a:t>‹Nº›</a:t>
            </a:fld>
            <a:endParaRPr lang="es-CO"/>
          </a:p>
        </p:txBody>
      </p:sp>
    </p:spTree>
    <p:extLst>
      <p:ext uri="{BB962C8B-B14F-4D97-AF65-F5344CB8AC3E}">
        <p14:creationId xmlns:p14="http://schemas.microsoft.com/office/powerpoint/2010/main" val="2874666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B3011E56-FC70-4236-A4FD-970A7EF7E2B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677EDF23-770B-4B51-A598-7B18E19BBFA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AB574CAD-5B73-43E9-9EDC-A404B34F28E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55BE92C-5A84-432B-8323-0297EAD04173}" type="datetimeFigureOut">
              <a:rPr lang="es-CO" smtClean="0"/>
              <a:t>12/06/2025</a:t>
            </a:fld>
            <a:endParaRPr lang="es-CO"/>
          </a:p>
        </p:txBody>
      </p:sp>
      <p:sp>
        <p:nvSpPr>
          <p:cNvPr id="5" name="Marcador de pie de página 4">
            <a:extLst>
              <a:ext uri="{FF2B5EF4-FFF2-40B4-BE49-F238E27FC236}">
                <a16:creationId xmlns:a16="http://schemas.microsoft.com/office/drawing/2014/main" id="{8407D5B3-9F67-4856-BD8B-E8D83F6A149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O"/>
          </a:p>
        </p:txBody>
      </p:sp>
      <p:sp>
        <p:nvSpPr>
          <p:cNvPr id="6" name="Marcador de número de diapositiva 5">
            <a:extLst>
              <a:ext uri="{FF2B5EF4-FFF2-40B4-BE49-F238E27FC236}">
                <a16:creationId xmlns:a16="http://schemas.microsoft.com/office/drawing/2014/main" id="{E4E49F9E-6BEB-4842-BF26-92C54898DEA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1887A9-BD08-47EA-B989-605B8DD28D7E}" type="slidenum">
              <a:rPr lang="es-CO" smtClean="0"/>
              <a:t>‹Nº›</a:t>
            </a:fld>
            <a:endParaRPr lang="es-CO"/>
          </a:p>
        </p:txBody>
      </p:sp>
    </p:spTree>
    <p:extLst>
      <p:ext uri="{BB962C8B-B14F-4D97-AF65-F5344CB8AC3E}">
        <p14:creationId xmlns:p14="http://schemas.microsoft.com/office/powerpoint/2010/main" val="117269521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2.jpg"/><Relationship Id="rId7"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2.jpg"/><Relationship Id="rId7"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20.png"/><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20.png"/><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8.xml"/><Relationship Id="rId1" Type="http://schemas.openxmlformats.org/officeDocument/2006/relationships/slideLayout" Target="../slideLayouts/slideLayout7.xml"/><Relationship Id="rId5" Type="http://schemas.openxmlformats.org/officeDocument/2006/relationships/image" Target="../media/image23.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8" Type="http://schemas.openxmlformats.org/officeDocument/2006/relationships/hyperlink" Target="https://www.cloudskillsboost.google/public_profiles/c7e7936c-3e37-4bad-b822-74d40c49d0db" TargetMode="External"/><Relationship Id="rId3" Type="http://schemas.openxmlformats.org/officeDocument/2006/relationships/image" Target="../media/image2.jpg"/><Relationship Id="rId7" Type="http://schemas.openxmlformats.org/officeDocument/2006/relationships/hyperlink" Target="https://www.credly.com/go/p3Uwht36" TargetMode="External"/><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hyperlink" Target="mailto:jairoseoanes@unicesar.edu.co" TargetMode="External"/><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image" Target="../media/image23.png"/><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image" Target="../media/image30.png"/><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3.xml"/><Relationship Id="rId1" Type="http://schemas.openxmlformats.org/officeDocument/2006/relationships/slideLayout" Target="../slideLayouts/slideLayout7.xml"/><Relationship Id="rId5" Type="http://schemas.openxmlformats.org/officeDocument/2006/relationships/image" Target="../media/image31.png"/><Relationship Id="rId4" Type="http://schemas.openxmlformats.org/officeDocument/2006/relationships/image" Target="../media/image3.png"/></Relationships>
</file>

<file path=ppt/slides/_rels/slide2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4.xml"/><Relationship Id="rId1" Type="http://schemas.openxmlformats.org/officeDocument/2006/relationships/slideLayout" Target="../slideLayouts/slideLayout7.xml"/><Relationship Id="rId5" Type="http://schemas.openxmlformats.org/officeDocument/2006/relationships/image" Target="../media/image31.png"/><Relationship Id="rId4" Type="http://schemas.openxmlformats.org/officeDocument/2006/relationships/image" Target="../media/image3.png"/></Relationships>
</file>

<file path=ppt/slides/_rels/slide2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5.xml"/><Relationship Id="rId1" Type="http://schemas.openxmlformats.org/officeDocument/2006/relationships/slideLayout" Target="../slideLayouts/slideLayout7.xml"/><Relationship Id="rId5" Type="http://schemas.openxmlformats.org/officeDocument/2006/relationships/image" Target="../media/image32.png"/><Relationship Id="rId4" Type="http://schemas.openxmlformats.org/officeDocument/2006/relationships/image" Target="../media/image3.png"/></Relationships>
</file>

<file path=ppt/slides/_rels/slide2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6.xml"/><Relationship Id="rId1" Type="http://schemas.openxmlformats.org/officeDocument/2006/relationships/slideLayout" Target="../slideLayouts/slideLayout7.xml"/><Relationship Id="rId5" Type="http://schemas.openxmlformats.org/officeDocument/2006/relationships/image" Target="../media/image33.png"/><Relationship Id="rId4" Type="http://schemas.openxmlformats.org/officeDocument/2006/relationships/image" Target="../media/image3.png"/></Relationships>
</file>

<file path=ppt/slides/_rels/slide28.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2.jpg"/><Relationship Id="rId7" Type="http://schemas.openxmlformats.org/officeDocument/2006/relationships/image" Target="../media/image36.png"/><Relationship Id="rId2" Type="http://schemas.openxmlformats.org/officeDocument/2006/relationships/notesSlide" Target="../notesSlides/notesSlide27.xml"/><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34.png"/><Relationship Id="rId10" Type="http://schemas.openxmlformats.org/officeDocument/2006/relationships/image" Target="../media/image39.png"/><Relationship Id="rId4" Type="http://schemas.openxmlformats.org/officeDocument/2006/relationships/image" Target="../media/image3.png"/><Relationship Id="rId9" Type="http://schemas.openxmlformats.org/officeDocument/2006/relationships/image" Target="../media/image38.png"/></Relationships>
</file>

<file path=ppt/slides/_rels/slide2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8.xml"/><Relationship Id="rId1" Type="http://schemas.openxmlformats.org/officeDocument/2006/relationships/slideLayout" Target="../slideLayouts/slideLayout7.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2.jpg"/><Relationship Id="rId7" Type="http://schemas.openxmlformats.org/officeDocument/2006/relationships/diagramQuickStyle" Target="../diagrams/quickStyle1.xml"/><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3.png"/><Relationship Id="rId9" Type="http://schemas.microsoft.com/office/2007/relationships/diagramDrawing" Target="../diagrams/drawing1.xml"/></Relationships>
</file>

<file path=ppt/slides/_rels/slide3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9.xml"/><Relationship Id="rId1" Type="http://schemas.openxmlformats.org/officeDocument/2006/relationships/slideLayout" Target="../slideLayouts/slideLayout7.xml"/><Relationship Id="rId5" Type="http://schemas.openxmlformats.org/officeDocument/2006/relationships/image" Target="../media/image40.png"/><Relationship Id="rId4" Type="http://schemas.openxmlformats.org/officeDocument/2006/relationships/image" Target="../media/image3.png"/></Relationships>
</file>

<file path=ppt/slides/_rels/slide3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0.xml"/><Relationship Id="rId1" Type="http://schemas.openxmlformats.org/officeDocument/2006/relationships/slideLayout" Target="../slideLayouts/slideLayout7.xml"/><Relationship Id="rId5" Type="http://schemas.openxmlformats.org/officeDocument/2006/relationships/image" Target="../media/image42.png"/><Relationship Id="rId4" Type="http://schemas.openxmlformats.org/officeDocument/2006/relationships/image" Target="../media/image3.png"/></Relationships>
</file>

<file path=ppt/slides/_rels/slide3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1.xml"/><Relationship Id="rId1" Type="http://schemas.openxmlformats.org/officeDocument/2006/relationships/slideLayout" Target="../slideLayouts/slideLayout7.xml"/><Relationship Id="rId5" Type="http://schemas.openxmlformats.org/officeDocument/2006/relationships/image" Target="../media/image40.png"/><Relationship Id="rId4" Type="http://schemas.openxmlformats.org/officeDocument/2006/relationships/image" Target="../media/image3.png"/></Relationships>
</file>

<file path=ppt/slides/_rels/slide33.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2.jpg"/><Relationship Id="rId7" Type="http://schemas.openxmlformats.org/officeDocument/2006/relationships/image" Target="../media/image45.png"/><Relationship Id="rId2" Type="http://schemas.openxmlformats.org/officeDocument/2006/relationships/notesSlide" Target="../notesSlides/notesSlide32.xml"/><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3.png"/></Relationships>
</file>

<file path=ppt/slides/_rels/slide3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3.xml"/><Relationship Id="rId1" Type="http://schemas.openxmlformats.org/officeDocument/2006/relationships/slideLayout" Target="../slideLayouts/slideLayout7.xml"/><Relationship Id="rId5" Type="http://schemas.openxmlformats.org/officeDocument/2006/relationships/image" Target="../media/image47.png"/><Relationship Id="rId4" Type="http://schemas.openxmlformats.org/officeDocument/2006/relationships/image" Target="../media/image3.png"/></Relationships>
</file>

<file path=ppt/slides/_rels/slide3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4.xml"/><Relationship Id="rId1" Type="http://schemas.openxmlformats.org/officeDocument/2006/relationships/slideLayout" Target="../slideLayouts/slideLayout7.xml"/><Relationship Id="rId5" Type="http://schemas.openxmlformats.org/officeDocument/2006/relationships/image" Target="../media/image47.png"/><Relationship Id="rId4" Type="http://schemas.openxmlformats.org/officeDocument/2006/relationships/image" Target="../media/image3.png"/></Relationships>
</file>

<file path=ppt/slides/_rels/slide3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5.xml"/><Relationship Id="rId1" Type="http://schemas.openxmlformats.org/officeDocument/2006/relationships/slideLayout" Target="../slideLayouts/slideLayout7.xml"/><Relationship Id="rId5" Type="http://schemas.openxmlformats.org/officeDocument/2006/relationships/image" Target="../media/image48.png"/><Relationship Id="rId4" Type="http://schemas.openxmlformats.org/officeDocument/2006/relationships/image" Target="../media/image3.png"/></Relationships>
</file>

<file path=ppt/slides/_rels/slide3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6.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48.png"/></Relationships>
</file>

<file path=ppt/slides/_rels/slide3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7.xml"/><Relationship Id="rId1" Type="http://schemas.openxmlformats.org/officeDocument/2006/relationships/slideLayout" Target="../slideLayouts/slideLayout7.xml"/><Relationship Id="rId5" Type="http://schemas.openxmlformats.org/officeDocument/2006/relationships/image" Target="../media/image49.png"/><Relationship Id="rId4" Type="http://schemas.openxmlformats.org/officeDocument/2006/relationships/image" Target="../media/image3.png"/></Relationships>
</file>

<file path=ppt/slides/_rels/slide39.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2.jpg"/><Relationship Id="rId7" Type="http://schemas.openxmlformats.org/officeDocument/2006/relationships/image" Target="../media/image52.png"/><Relationship Id="rId2" Type="http://schemas.openxmlformats.org/officeDocument/2006/relationships/notesSlide" Target="../notesSlides/notesSlide38.xml"/><Relationship Id="rId1" Type="http://schemas.openxmlformats.org/officeDocument/2006/relationships/slideLayout" Target="../slideLayouts/slideLayout7.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image" Target="../media/image2.jpg"/><Relationship Id="rId7" Type="http://schemas.openxmlformats.org/officeDocument/2006/relationships/diagramQuickStyle" Target="../diagrams/quickStyle2.xml"/><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diagramLayout" Target="../diagrams/layout2.xml"/><Relationship Id="rId5" Type="http://schemas.openxmlformats.org/officeDocument/2006/relationships/diagramData" Target="../diagrams/data2.xml"/><Relationship Id="rId4" Type="http://schemas.openxmlformats.org/officeDocument/2006/relationships/image" Target="../media/image3.png"/><Relationship Id="rId9" Type="http://schemas.microsoft.com/office/2007/relationships/diagramDrawing" Target="../diagrams/drawing2.xml"/></Relationships>
</file>

<file path=ppt/slides/_rels/slide4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9.xml"/><Relationship Id="rId1" Type="http://schemas.openxmlformats.org/officeDocument/2006/relationships/slideLayout" Target="../slideLayouts/slideLayout7.xml"/><Relationship Id="rId5" Type="http://schemas.openxmlformats.org/officeDocument/2006/relationships/image" Target="../media/image54.png"/><Relationship Id="rId4" Type="http://schemas.openxmlformats.org/officeDocument/2006/relationships/image" Target="../media/image3.png"/></Relationships>
</file>

<file path=ppt/slides/_rels/slide4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0.xml"/><Relationship Id="rId1" Type="http://schemas.openxmlformats.org/officeDocument/2006/relationships/slideLayout" Target="../slideLayouts/slideLayout7.xml"/><Relationship Id="rId5" Type="http://schemas.openxmlformats.org/officeDocument/2006/relationships/image" Target="../media/image54.png"/><Relationship Id="rId4" Type="http://schemas.openxmlformats.org/officeDocument/2006/relationships/image" Target="../media/image3.png"/></Relationships>
</file>

<file path=ppt/slides/_rels/slide4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1.xml"/><Relationship Id="rId1" Type="http://schemas.openxmlformats.org/officeDocument/2006/relationships/slideLayout" Target="../slideLayouts/slideLayout7.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3.png"/></Relationships>
</file>

<file path=ppt/slides/_rels/slide4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2.xml"/><Relationship Id="rId1" Type="http://schemas.openxmlformats.org/officeDocument/2006/relationships/slideLayout" Target="../slideLayouts/slideLayout7.xml"/><Relationship Id="rId5" Type="http://schemas.openxmlformats.org/officeDocument/2006/relationships/image" Target="../media/image57.png"/><Relationship Id="rId4" Type="http://schemas.openxmlformats.org/officeDocument/2006/relationships/image" Target="../media/image3.png"/></Relationships>
</file>

<file path=ppt/slides/_rels/slide44.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image" Target="../media/image60.png"/><Relationship Id="rId2" Type="http://schemas.openxmlformats.org/officeDocument/2006/relationships/notesSlide" Target="../notesSlides/notesSlide43.xml"/><Relationship Id="rId1" Type="http://schemas.openxmlformats.org/officeDocument/2006/relationships/slideLayout" Target="../slideLayouts/slideLayout7.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3.png"/></Relationships>
</file>

<file path=ppt/slides/_rels/slide4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4.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46.xml.rels><?xml version="1.0" encoding="UTF-8" standalone="yes"?>
<Relationships xmlns="http://schemas.openxmlformats.org/package/2006/relationships"><Relationship Id="rId2" Type="http://schemas.openxmlformats.org/officeDocument/2006/relationships/image" Target="../media/image61.jp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CuadroTexto 1"/>
          <p:cNvSpPr txBox="1"/>
          <p:nvPr/>
        </p:nvSpPr>
        <p:spPr>
          <a:xfrm>
            <a:off x="570843" y="5148092"/>
            <a:ext cx="11392558" cy="830997"/>
          </a:xfrm>
          <a:prstGeom prst="rect">
            <a:avLst/>
          </a:prstGeom>
          <a:noFill/>
        </p:spPr>
        <p:txBody>
          <a:bodyPr wrap="square" rtlCol="0">
            <a:spAutoFit/>
          </a:bodyPr>
          <a:lstStyle/>
          <a:p>
            <a:r>
              <a:rPr lang="es-ES" sz="2400" b="1" dirty="0">
                <a:solidFill>
                  <a:srgbClr val="FFC000"/>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ESPECIALIZACION EN INGENIERIA DE SOFTWARE</a:t>
            </a:r>
          </a:p>
          <a:p>
            <a:r>
              <a:rPr lang="es-ES" sz="2400" b="1" dirty="0">
                <a:solidFill>
                  <a:srgbClr val="66FF66"/>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MODULO PATRONES DE DISEÑO DE SOFTWARE</a:t>
            </a:r>
            <a:endParaRPr lang="es-CO" sz="2400" b="1" dirty="0">
              <a:solidFill>
                <a:srgbClr val="66FF66"/>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3577330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13" name="Imagen 12">
            <a:hlinkClick r:id="" action="ppaction://hlinkshowjump?jump=previousslide"/>
          </p:cNvPr>
          <p:cNvPicPr>
            <a:picLocks noChangeAspect="1"/>
          </p:cNvPicPr>
          <p:nvPr/>
        </p:nvPicPr>
        <p:blipFill rotWithShape="1">
          <a:blip r:embed="rId4" cstate="print">
            <a:extLst>
              <a:ext uri="{28A0092B-C50C-407E-A947-70E740481C1C}">
                <a14:useLocalDpi xmlns:a14="http://schemas.microsoft.com/office/drawing/2010/main" val="0"/>
              </a:ext>
            </a:extLst>
          </a:blip>
          <a:srcRect r="79898" b="52005"/>
          <a:stretch/>
        </p:blipFill>
        <p:spPr>
          <a:xfrm>
            <a:off x="244698" y="6121096"/>
            <a:ext cx="563059" cy="563039"/>
          </a:xfrm>
          <a:prstGeom prst="rect">
            <a:avLst/>
          </a:prstGeom>
        </p:spPr>
      </p:pic>
      <p:pic>
        <p:nvPicPr>
          <p:cNvPr id="14" name="Imagen 13">
            <a:hlinkClick r:id="" action="ppaction://hlinkshowjump?jump=nextslide"/>
          </p:cNvPr>
          <p:cNvPicPr>
            <a:picLocks noChangeAspect="1"/>
          </p:cNvPicPr>
          <p:nvPr/>
        </p:nvPicPr>
        <p:blipFill rotWithShape="1">
          <a:blip r:embed="rId4" cstate="print">
            <a:extLst>
              <a:ext uri="{28A0092B-C50C-407E-A947-70E740481C1C}">
                <a14:useLocalDpi xmlns:a14="http://schemas.microsoft.com/office/drawing/2010/main" val="0"/>
              </a:ext>
            </a:extLst>
          </a:blip>
          <a:srcRect r="79898" b="52005"/>
          <a:stretch/>
        </p:blipFill>
        <p:spPr>
          <a:xfrm rot="10800000">
            <a:off x="881418" y="6121095"/>
            <a:ext cx="563059" cy="563039"/>
          </a:xfrm>
          <a:prstGeom prst="rect">
            <a:avLst/>
          </a:prstGeom>
        </p:spPr>
      </p:pic>
      <p:sp>
        <p:nvSpPr>
          <p:cNvPr id="7" name="Rectángulo 6">
            <a:extLst>
              <a:ext uri="{FF2B5EF4-FFF2-40B4-BE49-F238E27FC236}">
                <a16:creationId xmlns:a16="http://schemas.microsoft.com/office/drawing/2014/main" id="{53784206-C25B-42E5-B52E-5A15AED1C967}"/>
              </a:ext>
            </a:extLst>
          </p:cNvPr>
          <p:cNvSpPr/>
          <p:nvPr/>
        </p:nvSpPr>
        <p:spPr>
          <a:xfrm>
            <a:off x="1727201" y="0"/>
            <a:ext cx="10464800" cy="307777"/>
          </a:xfrm>
          <a:prstGeom prst="rect">
            <a:avLst/>
          </a:prstGeom>
          <a:noFill/>
        </p:spPr>
        <p:txBody>
          <a:bodyPr wrap="square">
            <a:spAutoFit/>
          </a:bodyPr>
          <a:lstStyle/>
          <a:p>
            <a:pPr algn="r"/>
            <a:r>
              <a:rPr lang="es-ES" sz="1400" b="1" dirty="0">
                <a:solidFill>
                  <a:schemeClr val="accent2"/>
                </a:solidFill>
              </a:rPr>
              <a:t>UNIDAD 3. PATRONES CREACIONALES </a:t>
            </a:r>
            <a:r>
              <a:rPr lang="es-ES" sz="1400" b="1" dirty="0"/>
              <a:t>-</a:t>
            </a:r>
            <a:r>
              <a:rPr lang="es-ES" sz="1400" b="1" dirty="0">
                <a:solidFill>
                  <a:schemeClr val="accent2"/>
                </a:solidFill>
              </a:rPr>
              <a:t> </a:t>
            </a:r>
            <a:r>
              <a:rPr lang="es-ES" sz="1400" b="1" dirty="0">
                <a:solidFill>
                  <a:schemeClr val="accent1"/>
                </a:solidFill>
              </a:rPr>
              <a:t>MODULO DE PATRONES DE DISEÑO DE SOFTWARE </a:t>
            </a:r>
          </a:p>
        </p:txBody>
      </p:sp>
      <p:sp>
        <p:nvSpPr>
          <p:cNvPr id="11" name="CuadroTexto 10">
            <a:extLst>
              <a:ext uri="{FF2B5EF4-FFF2-40B4-BE49-F238E27FC236}">
                <a16:creationId xmlns:a16="http://schemas.microsoft.com/office/drawing/2014/main" id="{E2690717-B53E-47C7-B618-505D804D774B}"/>
              </a:ext>
            </a:extLst>
          </p:cNvPr>
          <p:cNvSpPr txBox="1"/>
          <p:nvPr/>
        </p:nvSpPr>
        <p:spPr>
          <a:xfrm>
            <a:off x="372534" y="1031368"/>
            <a:ext cx="11404600" cy="523220"/>
          </a:xfrm>
          <a:prstGeom prst="rect">
            <a:avLst/>
          </a:prstGeom>
          <a:solidFill>
            <a:schemeClr val="bg1">
              <a:lumMod val="85000"/>
            </a:schemeClr>
          </a:solidFill>
        </p:spPr>
        <p:txBody>
          <a:bodyPr wrap="square" rtlCol="0">
            <a:spAutoFit/>
          </a:bodyPr>
          <a:lstStyle/>
          <a:p>
            <a:r>
              <a:rPr lang="es-MX" sz="2800" b="1" dirty="0">
                <a:solidFill>
                  <a:schemeClr val="accent6">
                    <a:lumMod val="75000"/>
                  </a:schemeClr>
                </a:solidFill>
                <a:latin typeface="Arial" panose="020B0604020202020204" pitchFamily="34" charset="0"/>
                <a:cs typeface="Arial" panose="020B0604020202020204" pitchFamily="34" charset="0"/>
              </a:rPr>
              <a:t>Patrones estructurales – </a:t>
            </a:r>
            <a:r>
              <a:rPr lang="es-MX" sz="2800" b="1" dirty="0">
                <a:solidFill>
                  <a:srgbClr val="FF0000"/>
                </a:solidFill>
                <a:latin typeface="Arial" panose="020B0604020202020204" pitchFamily="34" charset="0"/>
                <a:cs typeface="Arial" panose="020B0604020202020204" pitchFamily="34" charset="0"/>
              </a:rPr>
              <a:t>Adapter</a:t>
            </a:r>
            <a:endParaRPr lang="es-CO" sz="2800" b="1" dirty="0">
              <a:solidFill>
                <a:srgbClr val="FF0000"/>
              </a:solidFill>
              <a:latin typeface="Arial" panose="020B0604020202020204" pitchFamily="34" charset="0"/>
              <a:cs typeface="Arial" panose="020B0604020202020204" pitchFamily="34" charset="0"/>
            </a:endParaRPr>
          </a:p>
        </p:txBody>
      </p:sp>
      <p:sp>
        <p:nvSpPr>
          <p:cNvPr id="2" name="CuadroTexto 1">
            <a:extLst>
              <a:ext uri="{FF2B5EF4-FFF2-40B4-BE49-F238E27FC236}">
                <a16:creationId xmlns:a16="http://schemas.microsoft.com/office/drawing/2014/main" id="{D32F4A45-C7C8-4FE9-A7EC-EE161BD67750}"/>
              </a:ext>
            </a:extLst>
          </p:cNvPr>
          <p:cNvSpPr txBox="1"/>
          <p:nvPr/>
        </p:nvSpPr>
        <p:spPr>
          <a:xfrm>
            <a:off x="8864598" y="4531666"/>
            <a:ext cx="2306367" cy="923330"/>
          </a:xfrm>
          <a:prstGeom prst="rect">
            <a:avLst/>
          </a:prstGeom>
          <a:solidFill>
            <a:schemeClr val="bg1"/>
          </a:solidFill>
        </p:spPr>
        <p:txBody>
          <a:bodyPr wrap="square" rtlCol="0">
            <a:spAutoFit/>
          </a:bodyPr>
          <a:lstStyle/>
          <a:p>
            <a:r>
              <a:rPr lang="es-MX" b="1" dirty="0"/>
              <a:t>Adaptee</a:t>
            </a:r>
            <a:r>
              <a:rPr lang="es-MX" dirty="0"/>
              <a:t>: Representa la clase con interface incompatible.</a:t>
            </a:r>
          </a:p>
        </p:txBody>
      </p:sp>
      <p:pic>
        <p:nvPicPr>
          <p:cNvPr id="8" name="Imagen 7">
            <a:extLst>
              <a:ext uri="{FF2B5EF4-FFF2-40B4-BE49-F238E27FC236}">
                <a16:creationId xmlns:a16="http://schemas.microsoft.com/office/drawing/2014/main" id="{2CF12560-3AF3-41C5-936F-F6A37446810E}"/>
              </a:ext>
            </a:extLst>
          </p:cNvPr>
          <p:cNvPicPr>
            <a:picLocks noChangeAspect="1"/>
          </p:cNvPicPr>
          <p:nvPr/>
        </p:nvPicPr>
        <p:blipFill>
          <a:blip r:embed="rId5"/>
          <a:stretch>
            <a:fillRect/>
          </a:stretch>
        </p:blipFill>
        <p:spPr>
          <a:xfrm>
            <a:off x="3313064" y="2587551"/>
            <a:ext cx="5284035" cy="3051579"/>
          </a:xfrm>
          <a:prstGeom prst="rect">
            <a:avLst/>
          </a:prstGeom>
        </p:spPr>
      </p:pic>
      <p:sp>
        <p:nvSpPr>
          <p:cNvPr id="3" name="Rectángulo 2">
            <a:extLst>
              <a:ext uri="{FF2B5EF4-FFF2-40B4-BE49-F238E27FC236}">
                <a16:creationId xmlns:a16="http://schemas.microsoft.com/office/drawing/2014/main" id="{E51D2130-461D-4D75-A044-3B0EDAA66A51}"/>
              </a:ext>
            </a:extLst>
          </p:cNvPr>
          <p:cNvSpPr/>
          <p:nvPr/>
        </p:nvSpPr>
        <p:spPr>
          <a:xfrm>
            <a:off x="1346350" y="3126236"/>
            <a:ext cx="1966714" cy="923330"/>
          </a:xfrm>
          <a:prstGeom prst="rect">
            <a:avLst/>
          </a:prstGeom>
        </p:spPr>
        <p:txBody>
          <a:bodyPr wrap="square">
            <a:spAutoFit/>
          </a:bodyPr>
          <a:lstStyle/>
          <a:p>
            <a:r>
              <a:rPr lang="es-MX" b="1" dirty="0"/>
              <a:t>Client</a:t>
            </a:r>
            <a:r>
              <a:rPr lang="es-MX" dirty="0"/>
              <a:t>: Actor que interactúa con el Adapter.</a:t>
            </a:r>
          </a:p>
        </p:txBody>
      </p:sp>
      <p:sp>
        <p:nvSpPr>
          <p:cNvPr id="4" name="Rectángulo 3">
            <a:extLst>
              <a:ext uri="{FF2B5EF4-FFF2-40B4-BE49-F238E27FC236}">
                <a16:creationId xmlns:a16="http://schemas.microsoft.com/office/drawing/2014/main" id="{308D9104-1C51-4084-B0A0-C8B2CB2150F4}"/>
              </a:ext>
            </a:extLst>
          </p:cNvPr>
          <p:cNvSpPr/>
          <p:nvPr/>
        </p:nvSpPr>
        <p:spPr>
          <a:xfrm>
            <a:off x="5367866" y="1593157"/>
            <a:ext cx="6096000" cy="923330"/>
          </a:xfrm>
          <a:prstGeom prst="rect">
            <a:avLst/>
          </a:prstGeom>
        </p:spPr>
        <p:txBody>
          <a:bodyPr>
            <a:spAutoFit/>
          </a:bodyPr>
          <a:lstStyle/>
          <a:p>
            <a:r>
              <a:rPr lang="es-MX" b="1" dirty="0"/>
              <a:t>Target</a:t>
            </a:r>
            <a:r>
              <a:rPr lang="es-MX" dirty="0"/>
              <a:t>: Interface que nos permitirá homogenizar la forma de trabajar con las interfaces incompatibles, esta interface es utilizada para crear los Adapter.</a:t>
            </a:r>
          </a:p>
        </p:txBody>
      </p:sp>
      <p:sp>
        <p:nvSpPr>
          <p:cNvPr id="5" name="Rectángulo 4">
            <a:extLst>
              <a:ext uri="{FF2B5EF4-FFF2-40B4-BE49-F238E27FC236}">
                <a16:creationId xmlns:a16="http://schemas.microsoft.com/office/drawing/2014/main" id="{ABFC8433-B2A4-4E5A-82DE-8592FFD94CCD}"/>
              </a:ext>
            </a:extLst>
          </p:cNvPr>
          <p:cNvSpPr/>
          <p:nvPr/>
        </p:nvSpPr>
        <p:spPr>
          <a:xfrm>
            <a:off x="1727201" y="5621215"/>
            <a:ext cx="5096933" cy="1200329"/>
          </a:xfrm>
          <a:prstGeom prst="rect">
            <a:avLst/>
          </a:prstGeom>
        </p:spPr>
        <p:txBody>
          <a:bodyPr wrap="square">
            <a:spAutoFit/>
          </a:bodyPr>
          <a:lstStyle/>
          <a:p>
            <a:r>
              <a:rPr lang="es-MX" b="1" dirty="0"/>
              <a:t>Adapter</a:t>
            </a:r>
            <a:r>
              <a:rPr lang="es-MX" dirty="0"/>
              <a:t>: Representa la implementación del Target, el cual tiene la responsabilidad de mediar entre el Client y el Adaptee. Oculta la forma de comunicarse con el Adaptee.</a:t>
            </a:r>
          </a:p>
        </p:txBody>
      </p:sp>
    </p:spTree>
    <p:extLst>
      <p:ext uri="{BB962C8B-B14F-4D97-AF65-F5344CB8AC3E}">
        <p14:creationId xmlns:p14="http://schemas.microsoft.com/office/powerpoint/2010/main" val="10708832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13" name="Imagen 12">
            <a:hlinkClick r:id="" action="ppaction://hlinkshowjump?jump=previousslide"/>
          </p:cNvPr>
          <p:cNvPicPr>
            <a:picLocks noChangeAspect="1"/>
          </p:cNvPicPr>
          <p:nvPr/>
        </p:nvPicPr>
        <p:blipFill rotWithShape="1">
          <a:blip r:embed="rId4" cstate="print">
            <a:extLst>
              <a:ext uri="{28A0092B-C50C-407E-A947-70E740481C1C}">
                <a14:useLocalDpi xmlns:a14="http://schemas.microsoft.com/office/drawing/2010/main" val="0"/>
              </a:ext>
            </a:extLst>
          </a:blip>
          <a:srcRect r="79898" b="52005"/>
          <a:stretch/>
        </p:blipFill>
        <p:spPr>
          <a:xfrm>
            <a:off x="244698" y="6121096"/>
            <a:ext cx="563059" cy="563039"/>
          </a:xfrm>
          <a:prstGeom prst="rect">
            <a:avLst/>
          </a:prstGeom>
        </p:spPr>
      </p:pic>
      <p:pic>
        <p:nvPicPr>
          <p:cNvPr id="14" name="Imagen 13">
            <a:hlinkClick r:id="" action="ppaction://hlinkshowjump?jump=nextslide"/>
          </p:cNvPr>
          <p:cNvPicPr>
            <a:picLocks noChangeAspect="1"/>
          </p:cNvPicPr>
          <p:nvPr/>
        </p:nvPicPr>
        <p:blipFill rotWithShape="1">
          <a:blip r:embed="rId4" cstate="print">
            <a:extLst>
              <a:ext uri="{28A0092B-C50C-407E-A947-70E740481C1C}">
                <a14:useLocalDpi xmlns:a14="http://schemas.microsoft.com/office/drawing/2010/main" val="0"/>
              </a:ext>
            </a:extLst>
          </a:blip>
          <a:srcRect r="79898" b="52005"/>
          <a:stretch/>
        </p:blipFill>
        <p:spPr>
          <a:xfrm rot="10800000">
            <a:off x="881418" y="6121095"/>
            <a:ext cx="563059" cy="563039"/>
          </a:xfrm>
          <a:prstGeom prst="rect">
            <a:avLst/>
          </a:prstGeom>
        </p:spPr>
      </p:pic>
      <p:sp>
        <p:nvSpPr>
          <p:cNvPr id="7" name="Rectángulo 6">
            <a:extLst>
              <a:ext uri="{FF2B5EF4-FFF2-40B4-BE49-F238E27FC236}">
                <a16:creationId xmlns:a16="http://schemas.microsoft.com/office/drawing/2014/main" id="{53784206-C25B-42E5-B52E-5A15AED1C967}"/>
              </a:ext>
            </a:extLst>
          </p:cNvPr>
          <p:cNvSpPr/>
          <p:nvPr/>
        </p:nvSpPr>
        <p:spPr>
          <a:xfrm>
            <a:off x="1727201" y="0"/>
            <a:ext cx="10464800" cy="307777"/>
          </a:xfrm>
          <a:prstGeom prst="rect">
            <a:avLst/>
          </a:prstGeom>
          <a:noFill/>
        </p:spPr>
        <p:txBody>
          <a:bodyPr wrap="square">
            <a:spAutoFit/>
          </a:bodyPr>
          <a:lstStyle/>
          <a:p>
            <a:pPr algn="r"/>
            <a:r>
              <a:rPr lang="es-ES" sz="1400" b="1" dirty="0">
                <a:solidFill>
                  <a:schemeClr val="accent2"/>
                </a:solidFill>
              </a:rPr>
              <a:t>UNIDAD 3. PATRONES CREACIONALES </a:t>
            </a:r>
            <a:r>
              <a:rPr lang="es-ES" sz="1400" b="1" dirty="0"/>
              <a:t>-</a:t>
            </a:r>
            <a:r>
              <a:rPr lang="es-ES" sz="1400" b="1" dirty="0">
                <a:solidFill>
                  <a:schemeClr val="accent2"/>
                </a:solidFill>
              </a:rPr>
              <a:t> </a:t>
            </a:r>
            <a:r>
              <a:rPr lang="es-ES" sz="1400" b="1" dirty="0">
                <a:solidFill>
                  <a:schemeClr val="accent1"/>
                </a:solidFill>
              </a:rPr>
              <a:t>MODULO DE PATRONES DE DISEÑO DE SOFTWARE </a:t>
            </a:r>
          </a:p>
        </p:txBody>
      </p:sp>
      <p:sp>
        <p:nvSpPr>
          <p:cNvPr id="11" name="CuadroTexto 10">
            <a:extLst>
              <a:ext uri="{FF2B5EF4-FFF2-40B4-BE49-F238E27FC236}">
                <a16:creationId xmlns:a16="http://schemas.microsoft.com/office/drawing/2014/main" id="{E2690717-B53E-47C7-B618-505D804D774B}"/>
              </a:ext>
            </a:extLst>
          </p:cNvPr>
          <p:cNvSpPr txBox="1"/>
          <p:nvPr/>
        </p:nvSpPr>
        <p:spPr>
          <a:xfrm>
            <a:off x="372534" y="1031368"/>
            <a:ext cx="11404600" cy="523220"/>
          </a:xfrm>
          <a:prstGeom prst="rect">
            <a:avLst/>
          </a:prstGeom>
          <a:solidFill>
            <a:schemeClr val="bg1">
              <a:lumMod val="85000"/>
            </a:schemeClr>
          </a:solidFill>
        </p:spPr>
        <p:txBody>
          <a:bodyPr wrap="square" rtlCol="0">
            <a:spAutoFit/>
          </a:bodyPr>
          <a:lstStyle/>
          <a:p>
            <a:r>
              <a:rPr lang="es-MX" sz="2800" b="1" dirty="0">
                <a:solidFill>
                  <a:schemeClr val="accent6">
                    <a:lumMod val="75000"/>
                  </a:schemeClr>
                </a:solidFill>
                <a:latin typeface="Arial" panose="020B0604020202020204" pitchFamily="34" charset="0"/>
                <a:cs typeface="Arial" panose="020B0604020202020204" pitchFamily="34" charset="0"/>
              </a:rPr>
              <a:t>Patrones estructurales – </a:t>
            </a:r>
            <a:r>
              <a:rPr lang="es-MX" sz="2800" b="1" dirty="0">
                <a:solidFill>
                  <a:srgbClr val="FF0000"/>
                </a:solidFill>
                <a:latin typeface="Arial" panose="020B0604020202020204" pitchFamily="34" charset="0"/>
                <a:cs typeface="Arial" panose="020B0604020202020204" pitchFamily="34" charset="0"/>
              </a:rPr>
              <a:t>Adapter</a:t>
            </a:r>
            <a:endParaRPr lang="es-CO" sz="2800" b="1" dirty="0">
              <a:solidFill>
                <a:srgbClr val="FF0000"/>
              </a:solidFill>
              <a:latin typeface="Arial" panose="020B0604020202020204" pitchFamily="34" charset="0"/>
              <a:cs typeface="Arial" panose="020B0604020202020204" pitchFamily="34" charset="0"/>
            </a:endParaRPr>
          </a:p>
        </p:txBody>
      </p:sp>
      <p:pic>
        <p:nvPicPr>
          <p:cNvPr id="3" name="Imagen 2">
            <a:extLst>
              <a:ext uri="{FF2B5EF4-FFF2-40B4-BE49-F238E27FC236}">
                <a16:creationId xmlns:a16="http://schemas.microsoft.com/office/drawing/2014/main" id="{0FD17484-1B3F-4C88-B98C-03F550093D39}"/>
              </a:ext>
            </a:extLst>
          </p:cNvPr>
          <p:cNvPicPr>
            <a:picLocks noChangeAspect="1"/>
          </p:cNvPicPr>
          <p:nvPr/>
        </p:nvPicPr>
        <p:blipFill>
          <a:blip r:embed="rId5"/>
          <a:stretch>
            <a:fillRect/>
          </a:stretch>
        </p:blipFill>
        <p:spPr>
          <a:xfrm>
            <a:off x="8845724" y="1255335"/>
            <a:ext cx="2464858" cy="5428799"/>
          </a:xfrm>
          <a:prstGeom prst="rect">
            <a:avLst/>
          </a:prstGeom>
        </p:spPr>
      </p:pic>
      <p:sp>
        <p:nvSpPr>
          <p:cNvPr id="4" name="Rectángulo 3">
            <a:extLst>
              <a:ext uri="{FF2B5EF4-FFF2-40B4-BE49-F238E27FC236}">
                <a16:creationId xmlns:a16="http://schemas.microsoft.com/office/drawing/2014/main" id="{1D446F38-1997-41B6-8C69-37D30E0B5A47}"/>
              </a:ext>
            </a:extLst>
          </p:cNvPr>
          <p:cNvSpPr/>
          <p:nvPr/>
        </p:nvSpPr>
        <p:spPr>
          <a:xfrm rot="16200000">
            <a:off x="7627002" y="3738901"/>
            <a:ext cx="1220014" cy="461665"/>
          </a:xfrm>
          <a:prstGeom prst="rect">
            <a:avLst/>
          </a:prstGeom>
        </p:spPr>
        <p:txBody>
          <a:bodyPr wrap="none">
            <a:spAutoFit/>
          </a:bodyPr>
          <a:lstStyle/>
          <a:p>
            <a:r>
              <a:rPr lang="es-MX" sz="2400" b="1" dirty="0"/>
              <a:t>Adapter</a:t>
            </a:r>
            <a:endParaRPr lang="es-MX" sz="2400" dirty="0"/>
          </a:p>
        </p:txBody>
      </p:sp>
      <p:sp>
        <p:nvSpPr>
          <p:cNvPr id="12" name="Rectángulo 11">
            <a:extLst>
              <a:ext uri="{FF2B5EF4-FFF2-40B4-BE49-F238E27FC236}">
                <a16:creationId xmlns:a16="http://schemas.microsoft.com/office/drawing/2014/main" id="{A187ADA1-F32B-4579-A43D-7C856CEF37A6}"/>
              </a:ext>
            </a:extLst>
          </p:cNvPr>
          <p:cNvSpPr/>
          <p:nvPr/>
        </p:nvSpPr>
        <p:spPr>
          <a:xfrm>
            <a:off x="372534" y="1722461"/>
            <a:ext cx="7134070" cy="369332"/>
          </a:xfrm>
          <a:prstGeom prst="rect">
            <a:avLst/>
          </a:prstGeom>
        </p:spPr>
        <p:txBody>
          <a:bodyPr wrap="square">
            <a:spAutoFit/>
          </a:bodyPr>
          <a:lstStyle/>
          <a:p>
            <a:pPr algn="ctr"/>
            <a:r>
              <a:rPr lang="es-MX" b="1" dirty="0"/>
              <a:t>Cuándo Implementar Adapter</a:t>
            </a:r>
          </a:p>
        </p:txBody>
      </p:sp>
      <p:sp>
        <p:nvSpPr>
          <p:cNvPr id="15" name="Rectángulo 14">
            <a:extLst>
              <a:ext uri="{FF2B5EF4-FFF2-40B4-BE49-F238E27FC236}">
                <a16:creationId xmlns:a16="http://schemas.microsoft.com/office/drawing/2014/main" id="{808D3CD0-A1FF-4319-9C26-61FF26398E2D}"/>
              </a:ext>
            </a:extLst>
          </p:cNvPr>
          <p:cNvSpPr/>
          <p:nvPr/>
        </p:nvSpPr>
        <p:spPr>
          <a:xfrm>
            <a:off x="345103" y="2174475"/>
            <a:ext cx="1837266" cy="1169551"/>
          </a:xfrm>
          <a:prstGeom prst="rect">
            <a:avLst/>
          </a:prstGeom>
        </p:spPr>
        <p:txBody>
          <a:bodyPr wrap="square">
            <a:spAutoFit/>
          </a:bodyPr>
          <a:lstStyle/>
          <a:p>
            <a:pPr algn="ctr"/>
            <a:r>
              <a:rPr lang="es-MX" sz="1400" dirty="0"/>
              <a:t>Quieres usar una clase existente, pero su interfaz no es compatible con la que necesitas.</a:t>
            </a:r>
          </a:p>
        </p:txBody>
      </p:sp>
      <p:sp>
        <p:nvSpPr>
          <p:cNvPr id="16" name="Rectángulo 15">
            <a:extLst>
              <a:ext uri="{FF2B5EF4-FFF2-40B4-BE49-F238E27FC236}">
                <a16:creationId xmlns:a16="http://schemas.microsoft.com/office/drawing/2014/main" id="{37456C4D-A091-4A82-9F7F-74672E2846C1}"/>
              </a:ext>
            </a:extLst>
          </p:cNvPr>
          <p:cNvSpPr/>
          <p:nvPr/>
        </p:nvSpPr>
        <p:spPr>
          <a:xfrm>
            <a:off x="2264404" y="2174474"/>
            <a:ext cx="2713996" cy="1169551"/>
          </a:xfrm>
          <a:prstGeom prst="rect">
            <a:avLst/>
          </a:prstGeom>
        </p:spPr>
        <p:txBody>
          <a:bodyPr wrap="square">
            <a:spAutoFit/>
          </a:bodyPr>
          <a:lstStyle/>
          <a:p>
            <a:pPr algn="ctr"/>
            <a:r>
              <a:rPr lang="es-MX" sz="1400" dirty="0"/>
              <a:t>Deseas reutilizar una clase sin modificarla (por ejemplo, por ser parte de una biblioteca externa o por razones de compatibilidad hacia atrás).</a:t>
            </a:r>
          </a:p>
        </p:txBody>
      </p:sp>
      <p:sp>
        <p:nvSpPr>
          <p:cNvPr id="18" name="Rectángulo 17">
            <a:extLst>
              <a:ext uri="{FF2B5EF4-FFF2-40B4-BE49-F238E27FC236}">
                <a16:creationId xmlns:a16="http://schemas.microsoft.com/office/drawing/2014/main" id="{0597E9DC-61EB-4B42-9D6C-17A2220798BF}"/>
              </a:ext>
            </a:extLst>
          </p:cNvPr>
          <p:cNvSpPr/>
          <p:nvPr/>
        </p:nvSpPr>
        <p:spPr>
          <a:xfrm>
            <a:off x="5146460" y="2205744"/>
            <a:ext cx="2360144" cy="954107"/>
          </a:xfrm>
          <a:prstGeom prst="rect">
            <a:avLst/>
          </a:prstGeom>
        </p:spPr>
        <p:txBody>
          <a:bodyPr wrap="square">
            <a:spAutoFit/>
          </a:bodyPr>
          <a:lstStyle/>
          <a:p>
            <a:pPr algn="ctr"/>
            <a:r>
              <a:rPr lang="es-MX" sz="1400" dirty="0"/>
              <a:t>Necesitas integrar múltiples sistemas heterogéneos que deben interoperar a través de interfaces unificadas.</a:t>
            </a:r>
          </a:p>
        </p:txBody>
      </p:sp>
      <p:sp>
        <p:nvSpPr>
          <p:cNvPr id="9" name="Rectángulo 8">
            <a:extLst>
              <a:ext uri="{FF2B5EF4-FFF2-40B4-BE49-F238E27FC236}">
                <a16:creationId xmlns:a16="http://schemas.microsoft.com/office/drawing/2014/main" id="{7489C831-FB38-4450-81AD-7E48C0B5DDE9}"/>
              </a:ext>
            </a:extLst>
          </p:cNvPr>
          <p:cNvSpPr/>
          <p:nvPr/>
        </p:nvSpPr>
        <p:spPr>
          <a:xfrm>
            <a:off x="345103" y="4190475"/>
            <a:ext cx="7194521" cy="2062103"/>
          </a:xfrm>
          <a:prstGeom prst="rect">
            <a:avLst/>
          </a:prstGeom>
          <a:solidFill>
            <a:schemeClr val="bg1"/>
          </a:solidFill>
        </p:spPr>
        <p:txBody>
          <a:bodyPr wrap="square">
            <a:spAutoFit/>
          </a:bodyPr>
          <a:lstStyle/>
          <a:p>
            <a:pPr algn="just"/>
            <a:r>
              <a:rPr lang="es-MX" sz="1600" b="1" dirty="0"/>
              <a:t>Adaptadores JDBC en Java </a:t>
            </a:r>
            <a:r>
              <a:rPr lang="es-MX" sz="1600" dirty="0"/>
              <a:t>para convertir una interfaz estándar a las implementaciones específicas de Oracle, PostgreSQL, etc.</a:t>
            </a:r>
          </a:p>
          <a:p>
            <a:pPr algn="just"/>
            <a:endParaRPr lang="es-MX" sz="1600" dirty="0"/>
          </a:p>
          <a:p>
            <a:pPr algn="just"/>
            <a:r>
              <a:rPr lang="es-MX" sz="1600" b="1" dirty="0"/>
              <a:t>Integración de servicios SOAP </a:t>
            </a:r>
            <a:r>
              <a:rPr lang="es-MX" sz="1600" dirty="0"/>
              <a:t>en sistemas RESTful modernos.</a:t>
            </a:r>
          </a:p>
          <a:p>
            <a:pPr algn="just"/>
            <a:endParaRPr lang="es-MX" sz="1600" dirty="0"/>
          </a:p>
          <a:p>
            <a:pPr algn="just"/>
            <a:r>
              <a:rPr lang="es-MX" sz="1600" b="1" dirty="0"/>
              <a:t>En frameworks como Spring</a:t>
            </a:r>
            <a:r>
              <a:rPr lang="es-MX" sz="1600" dirty="0"/>
              <a:t>, el patrón Adapter se utiliza extensamente en capas de integración con múltiples tecnologías (por ejemplo, </a:t>
            </a:r>
            <a:r>
              <a:rPr lang="es-MX" sz="1600" dirty="0" err="1"/>
              <a:t>HandlerAdapter</a:t>
            </a:r>
            <a:r>
              <a:rPr lang="es-MX" sz="1600" dirty="0"/>
              <a:t>, </a:t>
            </a:r>
            <a:r>
              <a:rPr lang="es-MX" sz="1600" b="1" dirty="0" err="1">
                <a:solidFill>
                  <a:schemeClr val="accent2"/>
                </a:solidFill>
              </a:rPr>
              <a:t>HttpMessageConverter</a:t>
            </a:r>
            <a:r>
              <a:rPr lang="es-MX" sz="1600" dirty="0"/>
              <a:t>).</a:t>
            </a:r>
          </a:p>
        </p:txBody>
      </p:sp>
      <p:sp>
        <p:nvSpPr>
          <p:cNvPr id="19" name="Rectángulo 18">
            <a:extLst>
              <a:ext uri="{FF2B5EF4-FFF2-40B4-BE49-F238E27FC236}">
                <a16:creationId xmlns:a16="http://schemas.microsoft.com/office/drawing/2014/main" id="{606EF384-176B-4031-90F5-5BD503EC945C}"/>
              </a:ext>
            </a:extLst>
          </p:cNvPr>
          <p:cNvSpPr/>
          <p:nvPr/>
        </p:nvSpPr>
        <p:spPr>
          <a:xfrm>
            <a:off x="383228" y="3750029"/>
            <a:ext cx="7123375" cy="369332"/>
          </a:xfrm>
          <a:prstGeom prst="rect">
            <a:avLst/>
          </a:prstGeom>
          <a:solidFill>
            <a:srgbClr val="FFC000"/>
          </a:solidFill>
        </p:spPr>
        <p:txBody>
          <a:bodyPr wrap="square">
            <a:spAutoFit/>
          </a:bodyPr>
          <a:lstStyle/>
          <a:p>
            <a:pPr algn="ctr"/>
            <a:r>
              <a:rPr lang="es-MX" b="1" dirty="0"/>
              <a:t>Casos de Uso Comunes y Realistas</a:t>
            </a:r>
          </a:p>
        </p:txBody>
      </p:sp>
    </p:spTree>
    <p:extLst>
      <p:ext uri="{BB962C8B-B14F-4D97-AF65-F5344CB8AC3E}">
        <p14:creationId xmlns:p14="http://schemas.microsoft.com/office/powerpoint/2010/main" val="706737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13" name="Imagen 12">
            <a:hlinkClick r:id="" action="ppaction://hlinkshowjump?jump=previousslide"/>
          </p:cNvPr>
          <p:cNvPicPr>
            <a:picLocks noChangeAspect="1"/>
          </p:cNvPicPr>
          <p:nvPr/>
        </p:nvPicPr>
        <p:blipFill rotWithShape="1">
          <a:blip r:embed="rId4" cstate="print">
            <a:extLst>
              <a:ext uri="{28A0092B-C50C-407E-A947-70E740481C1C}">
                <a14:useLocalDpi xmlns:a14="http://schemas.microsoft.com/office/drawing/2010/main" val="0"/>
              </a:ext>
            </a:extLst>
          </a:blip>
          <a:srcRect r="79898" b="52005"/>
          <a:stretch/>
        </p:blipFill>
        <p:spPr>
          <a:xfrm>
            <a:off x="244698" y="6121096"/>
            <a:ext cx="563059" cy="563039"/>
          </a:xfrm>
          <a:prstGeom prst="rect">
            <a:avLst/>
          </a:prstGeom>
        </p:spPr>
      </p:pic>
      <p:pic>
        <p:nvPicPr>
          <p:cNvPr id="14" name="Imagen 13">
            <a:hlinkClick r:id="" action="ppaction://hlinkshowjump?jump=nextslide"/>
          </p:cNvPr>
          <p:cNvPicPr>
            <a:picLocks noChangeAspect="1"/>
          </p:cNvPicPr>
          <p:nvPr/>
        </p:nvPicPr>
        <p:blipFill rotWithShape="1">
          <a:blip r:embed="rId4" cstate="print">
            <a:extLst>
              <a:ext uri="{28A0092B-C50C-407E-A947-70E740481C1C}">
                <a14:useLocalDpi xmlns:a14="http://schemas.microsoft.com/office/drawing/2010/main" val="0"/>
              </a:ext>
            </a:extLst>
          </a:blip>
          <a:srcRect r="79898" b="52005"/>
          <a:stretch/>
        </p:blipFill>
        <p:spPr>
          <a:xfrm rot="10800000">
            <a:off x="881418" y="6121095"/>
            <a:ext cx="563059" cy="563039"/>
          </a:xfrm>
          <a:prstGeom prst="rect">
            <a:avLst/>
          </a:prstGeom>
        </p:spPr>
      </p:pic>
      <p:sp>
        <p:nvSpPr>
          <p:cNvPr id="7" name="Rectángulo 6">
            <a:extLst>
              <a:ext uri="{FF2B5EF4-FFF2-40B4-BE49-F238E27FC236}">
                <a16:creationId xmlns:a16="http://schemas.microsoft.com/office/drawing/2014/main" id="{53784206-C25B-42E5-B52E-5A15AED1C967}"/>
              </a:ext>
            </a:extLst>
          </p:cNvPr>
          <p:cNvSpPr/>
          <p:nvPr/>
        </p:nvSpPr>
        <p:spPr>
          <a:xfrm>
            <a:off x="1727201" y="0"/>
            <a:ext cx="10464800" cy="307777"/>
          </a:xfrm>
          <a:prstGeom prst="rect">
            <a:avLst/>
          </a:prstGeom>
          <a:noFill/>
        </p:spPr>
        <p:txBody>
          <a:bodyPr wrap="square">
            <a:spAutoFit/>
          </a:bodyPr>
          <a:lstStyle/>
          <a:p>
            <a:pPr algn="r"/>
            <a:r>
              <a:rPr lang="es-ES" sz="1400" b="1" dirty="0">
                <a:solidFill>
                  <a:schemeClr val="accent2"/>
                </a:solidFill>
              </a:rPr>
              <a:t>UNIDAD 3. PATRONES CREACIONALES </a:t>
            </a:r>
            <a:r>
              <a:rPr lang="es-ES" sz="1400" b="1" dirty="0"/>
              <a:t>-</a:t>
            </a:r>
            <a:r>
              <a:rPr lang="es-ES" sz="1400" b="1" dirty="0">
                <a:solidFill>
                  <a:schemeClr val="accent2"/>
                </a:solidFill>
              </a:rPr>
              <a:t> </a:t>
            </a:r>
            <a:r>
              <a:rPr lang="es-ES" sz="1400" b="1" dirty="0">
                <a:solidFill>
                  <a:schemeClr val="accent1"/>
                </a:solidFill>
              </a:rPr>
              <a:t>MODULO DE PATRONES DE DISEÑO DE SOFTWARE </a:t>
            </a:r>
          </a:p>
        </p:txBody>
      </p:sp>
      <p:sp>
        <p:nvSpPr>
          <p:cNvPr id="11" name="CuadroTexto 10">
            <a:extLst>
              <a:ext uri="{FF2B5EF4-FFF2-40B4-BE49-F238E27FC236}">
                <a16:creationId xmlns:a16="http://schemas.microsoft.com/office/drawing/2014/main" id="{E2690717-B53E-47C7-B618-505D804D774B}"/>
              </a:ext>
            </a:extLst>
          </p:cNvPr>
          <p:cNvSpPr txBox="1"/>
          <p:nvPr/>
        </p:nvSpPr>
        <p:spPr>
          <a:xfrm>
            <a:off x="372534" y="1031368"/>
            <a:ext cx="11404600" cy="523220"/>
          </a:xfrm>
          <a:prstGeom prst="rect">
            <a:avLst/>
          </a:prstGeom>
          <a:solidFill>
            <a:schemeClr val="bg1">
              <a:lumMod val="85000"/>
            </a:schemeClr>
          </a:solidFill>
        </p:spPr>
        <p:txBody>
          <a:bodyPr wrap="square" rtlCol="0">
            <a:spAutoFit/>
          </a:bodyPr>
          <a:lstStyle/>
          <a:p>
            <a:r>
              <a:rPr lang="es-MX" sz="2800" b="1" dirty="0">
                <a:solidFill>
                  <a:schemeClr val="accent6">
                    <a:lumMod val="75000"/>
                  </a:schemeClr>
                </a:solidFill>
                <a:latin typeface="Arial" panose="020B0604020202020204" pitchFamily="34" charset="0"/>
                <a:cs typeface="Arial" panose="020B0604020202020204" pitchFamily="34" charset="0"/>
              </a:rPr>
              <a:t>Patrones estructurales – </a:t>
            </a:r>
            <a:r>
              <a:rPr lang="es-MX" sz="2800" b="1" dirty="0">
                <a:solidFill>
                  <a:srgbClr val="FF0000"/>
                </a:solidFill>
                <a:latin typeface="Arial" panose="020B0604020202020204" pitchFamily="34" charset="0"/>
                <a:cs typeface="Arial" panose="020B0604020202020204" pitchFamily="34" charset="0"/>
              </a:rPr>
              <a:t>Adapter</a:t>
            </a:r>
            <a:endParaRPr lang="es-CO" sz="2800" b="1" dirty="0">
              <a:solidFill>
                <a:srgbClr val="FF0000"/>
              </a:solidFill>
              <a:latin typeface="Arial" panose="020B0604020202020204" pitchFamily="34" charset="0"/>
              <a:cs typeface="Arial" panose="020B0604020202020204" pitchFamily="34" charset="0"/>
            </a:endParaRPr>
          </a:p>
        </p:txBody>
      </p:sp>
      <p:pic>
        <p:nvPicPr>
          <p:cNvPr id="3" name="Imagen 2">
            <a:extLst>
              <a:ext uri="{FF2B5EF4-FFF2-40B4-BE49-F238E27FC236}">
                <a16:creationId xmlns:a16="http://schemas.microsoft.com/office/drawing/2014/main" id="{0FD17484-1B3F-4C88-B98C-03F550093D39}"/>
              </a:ext>
            </a:extLst>
          </p:cNvPr>
          <p:cNvPicPr>
            <a:picLocks noChangeAspect="1"/>
          </p:cNvPicPr>
          <p:nvPr/>
        </p:nvPicPr>
        <p:blipFill>
          <a:blip r:embed="rId5"/>
          <a:stretch>
            <a:fillRect/>
          </a:stretch>
        </p:blipFill>
        <p:spPr>
          <a:xfrm>
            <a:off x="8845724" y="1255335"/>
            <a:ext cx="2464858" cy="5428799"/>
          </a:xfrm>
          <a:prstGeom prst="rect">
            <a:avLst/>
          </a:prstGeom>
        </p:spPr>
      </p:pic>
      <p:sp>
        <p:nvSpPr>
          <p:cNvPr id="4" name="Rectángulo 3">
            <a:extLst>
              <a:ext uri="{FF2B5EF4-FFF2-40B4-BE49-F238E27FC236}">
                <a16:creationId xmlns:a16="http://schemas.microsoft.com/office/drawing/2014/main" id="{1D446F38-1997-41B6-8C69-37D30E0B5A47}"/>
              </a:ext>
            </a:extLst>
          </p:cNvPr>
          <p:cNvSpPr/>
          <p:nvPr/>
        </p:nvSpPr>
        <p:spPr>
          <a:xfrm rot="16200000">
            <a:off x="7627002" y="3738901"/>
            <a:ext cx="1220014" cy="461665"/>
          </a:xfrm>
          <a:prstGeom prst="rect">
            <a:avLst/>
          </a:prstGeom>
        </p:spPr>
        <p:txBody>
          <a:bodyPr wrap="none">
            <a:spAutoFit/>
          </a:bodyPr>
          <a:lstStyle/>
          <a:p>
            <a:r>
              <a:rPr lang="es-MX" sz="2400" b="1" dirty="0"/>
              <a:t>Adapter</a:t>
            </a:r>
            <a:endParaRPr lang="es-MX" sz="2400" dirty="0"/>
          </a:p>
        </p:txBody>
      </p:sp>
      <p:sp>
        <p:nvSpPr>
          <p:cNvPr id="17" name="Rectangle 2">
            <a:extLst>
              <a:ext uri="{FF2B5EF4-FFF2-40B4-BE49-F238E27FC236}">
                <a16:creationId xmlns:a16="http://schemas.microsoft.com/office/drawing/2014/main" id="{7B3EB6B5-50C6-4B9F-9C36-19E9357E7FB9}"/>
              </a:ext>
            </a:extLst>
          </p:cNvPr>
          <p:cNvSpPr>
            <a:spLocks noChangeArrowheads="1"/>
          </p:cNvSpPr>
          <p:nvPr/>
        </p:nvSpPr>
        <p:spPr bwMode="auto">
          <a:xfrm>
            <a:off x="372534" y="1783556"/>
            <a:ext cx="8051802"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MX" altLang="es-MX" sz="1500" b="1" i="0" u="none" strike="noStrike" cap="none" normalizeH="0" baseline="0" dirty="0">
                <a:ln>
                  <a:noFill/>
                </a:ln>
                <a:solidFill>
                  <a:schemeClr val="accent6"/>
                </a:solidFill>
                <a:effectLst/>
              </a:rPr>
              <a:t>✅ Ventajas</a:t>
            </a:r>
          </a:p>
          <a:p>
            <a:pPr marL="0" marR="0" lvl="0" indent="0" algn="l" defTabSz="914400" rtl="0" eaLnBrk="0" fontAlgn="base" latinLnBrk="0" hangingPunct="0">
              <a:lnSpc>
                <a:spcPct val="100000"/>
              </a:lnSpc>
              <a:spcBef>
                <a:spcPct val="0"/>
              </a:spcBef>
              <a:spcAft>
                <a:spcPct val="0"/>
              </a:spcAft>
              <a:buClrTx/>
              <a:buSzTx/>
              <a:tabLst/>
            </a:pPr>
            <a:endParaRPr lang="es-MX" altLang="es-MX" sz="1500" b="1" dirty="0"/>
          </a:p>
          <a:p>
            <a:pPr marL="285750" lvl="0" indent="-285750" eaLnBrk="0" fontAlgn="base" hangingPunct="0">
              <a:spcBef>
                <a:spcPct val="0"/>
              </a:spcBef>
              <a:spcAft>
                <a:spcPct val="0"/>
              </a:spcAft>
              <a:buFont typeface="Arial" panose="020B0604020202020204" pitchFamily="34" charset="0"/>
              <a:buChar char="•"/>
            </a:pPr>
            <a:r>
              <a:rPr lang="es-MX" altLang="es-MX" sz="1500" b="1" dirty="0"/>
              <a:t>Reutilización de código </a:t>
            </a:r>
            <a:r>
              <a:rPr lang="es-MX" altLang="es-MX" sz="1500" dirty="0"/>
              <a:t>existente sin modificarlo.</a:t>
            </a:r>
          </a:p>
          <a:p>
            <a:pPr marL="285750" lvl="0" indent="-285750" eaLnBrk="0" fontAlgn="base" hangingPunct="0">
              <a:spcBef>
                <a:spcPct val="0"/>
              </a:spcBef>
              <a:spcAft>
                <a:spcPct val="0"/>
              </a:spcAft>
              <a:buFont typeface="Arial" panose="020B0604020202020204" pitchFamily="34" charset="0"/>
              <a:buChar char="•"/>
            </a:pPr>
            <a:r>
              <a:rPr lang="es-MX" altLang="es-MX" sz="1500" b="1" dirty="0"/>
              <a:t>Desacopla el cliente </a:t>
            </a:r>
            <a:r>
              <a:rPr lang="es-MX" altLang="es-MX" sz="1500" dirty="0"/>
              <a:t>de la implementación específica del adaptado.</a:t>
            </a:r>
          </a:p>
          <a:p>
            <a:pPr marL="285750" lvl="0" indent="-285750" eaLnBrk="0" fontAlgn="base" hangingPunct="0">
              <a:spcBef>
                <a:spcPct val="0"/>
              </a:spcBef>
              <a:spcAft>
                <a:spcPct val="0"/>
              </a:spcAft>
              <a:buFont typeface="Arial" panose="020B0604020202020204" pitchFamily="34" charset="0"/>
              <a:buChar char="•"/>
            </a:pPr>
            <a:r>
              <a:rPr lang="es-MX" altLang="es-MX" sz="1500" b="1" dirty="0"/>
              <a:t>Facilita la interoperabilidad </a:t>
            </a:r>
            <a:r>
              <a:rPr lang="es-MX" altLang="es-MX" sz="1500" dirty="0"/>
              <a:t>entre componentes con interfaces distintas.</a:t>
            </a:r>
          </a:p>
          <a:p>
            <a:pPr marL="285750" lvl="0" indent="-285750" eaLnBrk="0" fontAlgn="base" hangingPunct="0">
              <a:spcBef>
                <a:spcPct val="0"/>
              </a:spcBef>
              <a:spcAft>
                <a:spcPct val="0"/>
              </a:spcAft>
              <a:buFont typeface="Arial" panose="020B0604020202020204" pitchFamily="34" charset="0"/>
              <a:buChar char="•"/>
            </a:pPr>
            <a:r>
              <a:rPr lang="es-MX" altLang="es-MX" sz="1500" b="1" dirty="0"/>
              <a:t>Cumple con los principios SOLID </a:t>
            </a:r>
            <a:r>
              <a:rPr lang="es-MX" altLang="es-MX" sz="1500" dirty="0"/>
              <a:t>(especialmente SRP y OCP).</a:t>
            </a:r>
            <a:endParaRPr kumimoji="0" lang="es-MX" altLang="es-MX" sz="1500" i="0" u="none" strike="noStrike" cap="none" normalizeH="0" baseline="0" dirty="0">
              <a:ln>
                <a:noFill/>
              </a:ln>
              <a:solidFill>
                <a:schemeClr val="tx1"/>
              </a:solidFill>
              <a:effectLst/>
              <a:latin typeface="Arial" panose="020B0604020202020204" pitchFamily="34" charset="0"/>
            </a:endParaRPr>
          </a:p>
        </p:txBody>
      </p:sp>
      <p:sp>
        <p:nvSpPr>
          <p:cNvPr id="20" name="Rectangle 4">
            <a:extLst>
              <a:ext uri="{FF2B5EF4-FFF2-40B4-BE49-F238E27FC236}">
                <a16:creationId xmlns:a16="http://schemas.microsoft.com/office/drawing/2014/main" id="{DC0ADAF0-116F-46FB-B3DF-655EC7F21CED}"/>
              </a:ext>
            </a:extLst>
          </p:cNvPr>
          <p:cNvSpPr>
            <a:spLocks noChangeArrowheads="1"/>
          </p:cNvSpPr>
          <p:nvPr/>
        </p:nvSpPr>
        <p:spPr bwMode="auto">
          <a:xfrm>
            <a:off x="372534" y="4153189"/>
            <a:ext cx="7234692" cy="15388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MX" altLang="es-MX" sz="1500" b="1" i="0" u="none" strike="noStrike" cap="none" normalizeH="0" baseline="0" dirty="0">
                <a:ln>
                  <a:noFill/>
                </a:ln>
                <a:solidFill>
                  <a:srgbClr val="FF0000"/>
                </a:solidFill>
                <a:effectLst/>
              </a:rPr>
              <a:t>❌ Desventajas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s-MX" altLang="es-MX" sz="1500" b="1" i="0" u="none" strike="noStrike" cap="none" normalizeH="0" baseline="0" dirty="0">
              <a:ln>
                <a:noFill/>
              </a:ln>
              <a:solidFill>
                <a:schemeClr val="tx1"/>
              </a:solidFill>
              <a:effectLst/>
            </a:endParaRPr>
          </a:p>
          <a:p>
            <a:pPr marL="285750" lvl="0" indent="-285750" eaLnBrk="0" fontAlgn="base" hangingPunct="0">
              <a:spcBef>
                <a:spcPct val="0"/>
              </a:spcBef>
              <a:spcAft>
                <a:spcPct val="0"/>
              </a:spcAft>
              <a:buFont typeface="Arial" panose="020B0604020202020204" pitchFamily="34" charset="0"/>
              <a:buChar char="•"/>
            </a:pPr>
            <a:r>
              <a:rPr lang="es-MX" sz="1600" dirty="0"/>
              <a:t>Puede </a:t>
            </a:r>
            <a:r>
              <a:rPr lang="es-MX" sz="1600" b="1" dirty="0"/>
              <a:t>aumentar la complejidad</a:t>
            </a:r>
            <a:r>
              <a:rPr lang="es-MX" sz="1600" dirty="0"/>
              <a:t> si hay muchos adaptadores que mantener.</a:t>
            </a:r>
          </a:p>
          <a:p>
            <a:pPr marL="285750" lvl="0" indent="-285750" eaLnBrk="0" fontAlgn="base" hangingPunct="0">
              <a:spcBef>
                <a:spcPct val="0"/>
              </a:spcBef>
              <a:spcAft>
                <a:spcPct val="0"/>
              </a:spcAft>
              <a:buFont typeface="Arial" panose="020B0604020202020204" pitchFamily="34" charset="0"/>
              <a:buChar char="•"/>
            </a:pPr>
            <a:r>
              <a:rPr lang="es-MX" sz="1600" dirty="0"/>
              <a:t>Puede introducir </a:t>
            </a:r>
            <a:r>
              <a:rPr lang="es-MX" sz="1600" b="1" dirty="0"/>
              <a:t>sobrecarga innecesaria</a:t>
            </a:r>
            <a:r>
              <a:rPr lang="es-MX" sz="1600" dirty="0"/>
              <a:t> si se abusa de su uso en lugar de refactorizar correctamente.</a:t>
            </a:r>
          </a:p>
          <a:p>
            <a:pPr marL="285750" lvl="0" indent="-285750" eaLnBrk="0" fontAlgn="base" hangingPunct="0">
              <a:spcBef>
                <a:spcPct val="0"/>
              </a:spcBef>
              <a:spcAft>
                <a:spcPct val="0"/>
              </a:spcAft>
              <a:buFont typeface="Arial" panose="020B0604020202020204" pitchFamily="34" charset="0"/>
              <a:buChar char="•"/>
            </a:pPr>
            <a:r>
              <a:rPr lang="es-MX" sz="1600" dirty="0"/>
              <a:t>Oculta detalles de implementación, lo cual a veces puede dificultar la depuración.</a:t>
            </a:r>
            <a:endParaRPr kumimoji="0" lang="es-MX" altLang="es-MX" sz="15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3655572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13" name="Imagen 12">
            <a:hlinkClick r:id="" action="ppaction://hlinkshowjump?jump=previousslide"/>
          </p:cNvPr>
          <p:cNvPicPr>
            <a:picLocks noChangeAspect="1"/>
          </p:cNvPicPr>
          <p:nvPr/>
        </p:nvPicPr>
        <p:blipFill rotWithShape="1">
          <a:blip r:embed="rId4" cstate="print">
            <a:extLst>
              <a:ext uri="{28A0092B-C50C-407E-A947-70E740481C1C}">
                <a14:useLocalDpi xmlns:a14="http://schemas.microsoft.com/office/drawing/2010/main" val="0"/>
              </a:ext>
            </a:extLst>
          </a:blip>
          <a:srcRect r="79898" b="52005"/>
          <a:stretch/>
        </p:blipFill>
        <p:spPr>
          <a:xfrm>
            <a:off x="244698" y="6121096"/>
            <a:ext cx="563059" cy="563039"/>
          </a:xfrm>
          <a:prstGeom prst="rect">
            <a:avLst/>
          </a:prstGeom>
        </p:spPr>
      </p:pic>
      <p:pic>
        <p:nvPicPr>
          <p:cNvPr id="14" name="Imagen 13">
            <a:hlinkClick r:id="" action="ppaction://hlinkshowjump?jump=nextslide"/>
          </p:cNvPr>
          <p:cNvPicPr>
            <a:picLocks noChangeAspect="1"/>
          </p:cNvPicPr>
          <p:nvPr/>
        </p:nvPicPr>
        <p:blipFill rotWithShape="1">
          <a:blip r:embed="rId4" cstate="print">
            <a:extLst>
              <a:ext uri="{28A0092B-C50C-407E-A947-70E740481C1C}">
                <a14:useLocalDpi xmlns:a14="http://schemas.microsoft.com/office/drawing/2010/main" val="0"/>
              </a:ext>
            </a:extLst>
          </a:blip>
          <a:srcRect r="79898" b="52005"/>
          <a:stretch/>
        </p:blipFill>
        <p:spPr>
          <a:xfrm rot="10800000">
            <a:off x="881418" y="6121095"/>
            <a:ext cx="563059" cy="563039"/>
          </a:xfrm>
          <a:prstGeom prst="rect">
            <a:avLst/>
          </a:prstGeom>
        </p:spPr>
      </p:pic>
      <p:sp>
        <p:nvSpPr>
          <p:cNvPr id="7" name="Rectángulo 6">
            <a:extLst>
              <a:ext uri="{FF2B5EF4-FFF2-40B4-BE49-F238E27FC236}">
                <a16:creationId xmlns:a16="http://schemas.microsoft.com/office/drawing/2014/main" id="{53784206-C25B-42E5-B52E-5A15AED1C967}"/>
              </a:ext>
            </a:extLst>
          </p:cNvPr>
          <p:cNvSpPr/>
          <p:nvPr/>
        </p:nvSpPr>
        <p:spPr>
          <a:xfrm>
            <a:off x="1727201" y="0"/>
            <a:ext cx="10464800" cy="307777"/>
          </a:xfrm>
          <a:prstGeom prst="rect">
            <a:avLst/>
          </a:prstGeom>
          <a:noFill/>
        </p:spPr>
        <p:txBody>
          <a:bodyPr wrap="square">
            <a:spAutoFit/>
          </a:bodyPr>
          <a:lstStyle/>
          <a:p>
            <a:pPr algn="r"/>
            <a:r>
              <a:rPr lang="es-ES" sz="1400" b="1" dirty="0">
                <a:solidFill>
                  <a:schemeClr val="accent2"/>
                </a:solidFill>
              </a:rPr>
              <a:t>UNIDAD 3. PATRONES CREACIONALES </a:t>
            </a:r>
            <a:r>
              <a:rPr lang="es-ES" sz="1400" b="1" dirty="0"/>
              <a:t>-</a:t>
            </a:r>
            <a:r>
              <a:rPr lang="es-ES" sz="1400" b="1" dirty="0">
                <a:solidFill>
                  <a:schemeClr val="accent2"/>
                </a:solidFill>
              </a:rPr>
              <a:t> </a:t>
            </a:r>
            <a:r>
              <a:rPr lang="es-ES" sz="1400" b="1" dirty="0">
                <a:solidFill>
                  <a:schemeClr val="accent1"/>
                </a:solidFill>
              </a:rPr>
              <a:t>MODULO DE PATRONES DE DISEÑO DE SOFTWARE </a:t>
            </a:r>
          </a:p>
        </p:txBody>
      </p:sp>
      <p:sp>
        <p:nvSpPr>
          <p:cNvPr id="11" name="CuadroTexto 10">
            <a:extLst>
              <a:ext uri="{FF2B5EF4-FFF2-40B4-BE49-F238E27FC236}">
                <a16:creationId xmlns:a16="http://schemas.microsoft.com/office/drawing/2014/main" id="{E2690717-B53E-47C7-B618-505D804D774B}"/>
              </a:ext>
            </a:extLst>
          </p:cNvPr>
          <p:cNvSpPr txBox="1"/>
          <p:nvPr/>
        </p:nvSpPr>
        <p:spPr>
          <a:xfrm>
            <a:off x="372534" y="1031368"/>
            <a:ext cx="11404600" cy="523220"/>
          </a:xfrm>
          <a:prstGeom prst="rect">
            <a:avLst/>
          </a:prstGeom>
          <a:solidFill>
            <a:schemeClr val="bg1">
              <a:lumMod val="85000"/>
            </a:schemeClr>
          </a:solidFill>
        </p:spPr>
        <p:txBody>
          <a:bodyPr wrap="square" rtlCol="0">
            <a:spAutoFit/>
          </a:bodyPr>
          <a:lstStyle/>
          <a:p>
            <a:r>
              <a:rPr lang="es-MX" sz="2800" b="1" dirty="0">
                <a:solidFill>
                  <a:schemeClr val="accent6">
                    <a:lumMod val="75000"/>
                  </a:schemeClr>
                </a:solidFill>
                <a:latin typeface="Arial" panose="020B0604020202020204" pitchFamily="34" charset="0"/>
                <a:cs typeface="Arial" panose="020B0604020202020204" pitchFamily="34" charset="0"/>
              </a:rPr>
              <a:t>Patrones estructurales – </a:t>
            </a:r>
            <a:r>
              <a:rPr lang="es-MX" sz="2800" b="1" dirty="0">
                <a:solidFill>
                  <a:srgbClr val="FF0000"/>
                </a:solidFill>
                <a:latin typeface="Arial" panose="020B0604020202020204" pitchFamily="34" charset="0"/>
                <a:cs typeface="Arial" panose="020B0604020202020204" pitchFamily="34" charset="0"/>
              </a:rPr>
              <a:t>Adapter</a:t>
            </a:r>
            <a:endParaRPr lang="es-CO" sz="2800" b="1" dirty="0">
              <a:solidFill>
                <a:srgbClr val="FF0000"/>
              </a:solidFill>
              <a:latin typeface="Arial" panose="020B0604020202020204" pitchFamily="34" charset="0"/>
              <a:cs typeface="Arial" panose="020B0604020202020204" pitchFamily="34" charset="0"/>
            </a:endParaRPr>
          </a:p>
        </p:txBody>
      </p:sp>
      <p:pic>
        <p:nvPicPr>
          <p:cNvPr id="3" name="Imagen 2">
            <a:extLst>
              <a:ext uri="{FF2B5EF4-FFF2-40B4-BE49-F238E27FC236}">
                <a16:creationId xmlns:a16="http://schemas.microsoft.com/office/drawing/2014/main" id="{0FDDE190-78EF-4ED2-B9B0-C6277879023E}"/>
              </a:ext>
            </a:extLst>
          </p:cNvPr>
          <p:cNvPicPr>
            <a:picLocks noChangeAspect="1"/>
          </p:cNvPicPr>
          <p:nvPr/>
        </p:nvPicPr>
        <p:blipFill>
          <a:blip r:embed="rId5"/>
          <a:stretch>
            <a:fillRect/>
          </a:stretch>
        </p:blipFill>
        <p:spPr>
          <a:xfrm>
            <a:off x="526227" y="2532179"/>
            <a:ext cx="2819794" cy="762106"/>
          </a:xfrm>
          <a:prstGeom prst="rect">
            <a:avLst/>
          </a:prstGeom>
        </p:spPr>
      </p:pic>
      <p:sp>
        <p:nvSpPr>
          <p:cNvPr id="4" name="Rectángulo 3">
            <a:extLst>
              <a:ext uri="{FF2B5EF4-FFF2-40B4-BE49-F238E27FC236}">
                <a16:creationId xmlns:a16="http://schemas.microsoft.com/office/drawing/2014/main" id="{C7EC0850-165D-4960-BDA4-34D6073F17AA}"/>
              </a:ext>
            </a:extLst>
          </p:cNvPr>
          <p:cNvSpPr/>
          <p:nvPr/>
        </p:nvSpPr>
        <p:spPr>
          <a:xfrm>
            <a:off x="491713" y="1922561"/>
            <a:ext cx="2888821" cy="461665"/>
          </a:xfrm>
          <a:prstGeom prst="rect">
            <a:avLst/>
          </a:prstGeom>
        </p:spPr>
        <p:txBody>
          <a:bodyPr wrap="square">
            <a:spAutoFit/>
          </a:bodyPr>
          <a:lstStyle/>
          <a:p>
            <a:pPr algn="ctr"/>
            <a:r>
              <a:rPr lang="pt-BR" sz="1200" dirty="0"/>
              <a:t>Un sistema moderno espera imprimir documentos usando esta interfaz</a:t>
            </a:r>
            <a:endParaRPr lang="es-MX" sz="1200" dirty="0"/>
          </a:p>
        </p:txBody>
      </p:sp>
      <p:pic>
        <p:nvPicPr>
          <p:cNvPr id="5" name="Imagen 4">
            <a:extLst>
              <a:ext uri="{FF2B5EF4-FFF2-40B4-BE49-F238E27FC236}">
                <a16:creationId xmlns:a16="http://schemas.microsoft.com/office/drawing/2014/main" id="{DE37A24C-6DEA-4BD7-9AF3-510B294F768B}"/>
              </a:ext>
            </a:extLst>
          </p:cNvPr>
          <p:cNvPicPr>
            <a:picLocks noChangeAspect="1"/>
          </p:cNvPicPr>
          <p:nvPr/>
        </p:nvPicPr>
        <p:blipFill>
          <a:blip r:embed="rId6"/>
          <a:stretch>
            <a:fillRect/>
          </a:stretch>
        </p:blipFill>
        <p:spPr>
          <a:xfrm>
            <a:off x="526227" y="4884744"/>
            <a:ext cx="5051151" cy="992479"/>
          </a:xfrm>
          <a:prstGeom prst="rect">
            <a:avLst/>
          </a:prstGeom>
        </p:spPr>
      </p:pic>
      <p:sp>
        <p:nvSpPr>
          <p:cNvPr id="6" name="Rectángulo 5">
            <a:extLst>
              <a:ext uri="{FF2B5EF4-FFF2-40B4-BE49-F238E27FC236}">
                <a16:creationId xmlns:a16="http://schemas.microsoft.com/office/drawing/2014/main" id="{FB895424-15E2-48ED-9006-28E26756E8A7}"/>
              </a:ext>
            </a:extLst>
          </p:cNvPr>
          <p:cNvSpPr/>
          <p:nvPr/>
        </p:nvSpPr>
        <p:spPr>
          <a:xfrm>
            <a:off x="253696" y="4238413"/>
            <a:ext cx="4451133" cy="646331"/>
          </a:xfrm>
          <a:prstGeom prst="rect">
            <a:avLst/>
          </a:prstGeom>
        </p:spPr>
        <p:txBody>
          <a:bodyPr wrap="square">
            <a:spAutoFit/>
          </a:bodyPr>
          <a:lstStyle/>
          <a:p>
            <a:pPr algn="ctr"/>
            <a:r>
              <a:rPr lang="es-MX" sz="1200" dirty="0"/>
              <a:t>Sin embargo, tienes una biblioteca de impresión antigua que no puedes modificar, y su método no es compatible con la interfaz actual</a:t>
            </a:r>
          </a:p>
        </p:txBody>
      </p:sp>
      <p:pic>
        <p:nvPicPr>
          <p:cNvPr id="9" name="Imagen 8">
            <a:extLst>
              <a:ext uri="{FF2B5EF4-FFF2-40B4-BE49-F238E27FC236}">
                <a16:creationId xmlns:a16="http://schemas.microsoft.com/office/drawing/2014/main" id="{24F7212D-BD65-4782-9171-AFB6385E00E4}"/>
              </a:ext>
            </a:extLst>
          </p:cNvPr>
          <p:cNvPicPr>
            <a:picLocks noChangeAspect="1"/>
          </p:cNvPicPr>
          <p:nvPr/>
        </p:nvPicPr>
        <p:blipFill>
          <a:blip r:embed="rId7"/>
          <a:stretch>
            <a:fillRect/>
          </a:stretch>
        </p:blipFill>
        <p:spPr>
          <a:xfrm>
            <a:off x="4704829" y="2083769"/>
            <a:ext cx="3932441" cy="2324329"/>
          </a:xfrm>
          <a:prstGeom prst="rect">
            <a:avLst/>
          </a:prstGeom>
        </p:spPr>
      </p:pic>
      <p:sp>
        <p:nvSpPr>
          <p:cNvPr id="10" name="Rectángulo 9">
            <a:extLst>
              <a:ext uri="{FF2B5EF4-FFF2-40B4-BE49-F238E27FC236}">
                <a16:creationId xmlns:a16="http://schemas.microsoft.com/office/drawing/2014/main" id="{F787BB2C-B16D-4EE5-9F96-932A60ED8315}"/>
              </a:ext>
            </a:extLst>
          </p:cNvPr>
          <p:cNvSpPr/>
          <p:nvPr/>
        </p:nvSpPr>
        <p:spPr>
          <a:xfrm>
            <a:off x="5719890" y="1664573"/>
            <a:ext cx="1567674" cy="338554"/>
          </a:xfrm>
          <a:prstGeom prst="rect">
            <a:avLst/>
          </a:prstGeom>
        </p:spPr>
        <p:txBody>
          <a:bodyPr wrap="square">
            <a:spAutoFit/>
          </a:bodyPr>
          <a:lstStyle/>
          <a:p>
            <a:pPr algn="ctr"/>
            <a:r>
              <a:rPr lang="pt-BR" sz="1600" b="1" dirty="0"/>
              <a:t>Adaptador</a:t>
            </a:r>
            <a:endParaRPr lang="es-MX" sz="1600" b="1" dirty="0"/>
          </a:p>
        </p:txBody>
      </p:sp>
      <p:pic>
        <p:nvPicPr>
          <p:cNvPr id="15" name="Imagen 14">
            <a:extLst>
              <a:ext uri="{FF2B5EF4-FFF2-40B4-BE49-F238E27FC236}">
                <a16:creationId xmlns:a16="http://schemas.microsoft.com/office/drawing/2014/main" id="{6B53293D-42E4-401C-A5DE-9A95B6EFD08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777360" y="4763698"/>
            <a:ext cx="4160944" cy="1920436"/>
          </a:xfrm>
          <a:prstGeom prst="rect">
            <a:avLst/>
          </a:prstGeom>
        </p:spPr>
      </p:pic>
      <p:sp>
        <p:nvSpPr>
          <p:cNvPr id="16" name="Rectángulo 15">
            <a:extLst>
              <a:ext uri="{FF2B5EF4-FFF2-40B4-BE49-F238E27FC236}">
                <a16:creationId xmlns:a16="http://schemas.microsoft.com/office/drawing/2014/main" id="{1C7A4054-0B60-4275-91F0-1832608C5155}"/>
              </a:ext>
            </a:extLst>
          </p:cNvPr>
          <p:cNvSpPr/>
          <p:nvPr/>
        </p:nvSpPr>
        <p:spPr>
          <a:xfrm>
            <a:off x="10435824" y="4425144"/>
            <a:ext cx="1567674" cy="338554"/>
          </a:xfrm>
          <a:prstGeom prst="rect">
            <a:avLst/>
          </a:prstGeom>
        </p:spPr>
        <p:txBody>
          <a:bodyPr wrap="square">
            <a:spAutoFit/>
          </a:bodyPr>
          <a:lstStyle/>
          <a:p>
            <a:pPr algn="ctr"/>
            <a:r>
              <a:rPr lang="pt-BR" sz="1600" b="1" dirty="0"/>
              <a:t>Cliente</a:t>
            </a:r>
            <a:endParaRPr lang="es-MX" sz="1600" b="1" dirty="0"/>
          </a:p>
        </p:txBody>
      </p:sp>
      <p:sp>
        <p:nvSpPr>
          <p:cNvPr id="2" name="Rectángulo 1">
            <a:extLst>
              <a:ext uri="{FF2B5EF4-FFF2-40B4-BE49-F238E27FC236}">
                <a16:creationId xmlns:a16="http://schemas.microsoft.com/office/drawing/2014/main" id="{264CB98F-0D0C-40B0-82B9-E1088B851708}"/>
              </a:ext>
            </a:extLst>
          </p:cNvPr>
          <p:cNvSpPr/>
          <p:nvPr/>
        </p:nvSpPr>
        <p:spPr>
          <a:xfrm>
            <a:off x="8811469" y="1893142"/>
            <a:ext cx="2965666" cy="2246769"/>
          </a:xfrm>
          <a:prstGeom prst="rect">
            <a:avLst/>
          </a:prstGeom>
          <a:solidFill>
            <a:schemeClr val="accent4">
              <a:lumMod val="20000"/>
              <a:lumOff val="80000"/>
            </a:schemeClr>
          </a:solidFill>
        </p:spPr>
        <p:txBody>
          <a:bodyPr wrap="square">
            <a:spAutoFit/>
          </a:bodyPr>
          <a:lstStyle/>
          <a:p>
            <a:pPr algn="ctr"/>
            <a:r>
              <a:rPr lang="es-MX" sz="1400" b="1" dirty="0"/>
              <a:t>Aplicaciones en Sistemas Modulares</a:t>
            </a:r>
          </a:p>
          <a:p>
            <a:pPr algn="ctr"/>
            <a:endParaRPr lang="es-MX" sz="1400" dirty="0"/>
          </a:p>
          <a:p>
            <a:pPr algn="ctr"/>
            <a:r>
              <a:rPr lang="es-MX" sz="1400" dirty="0"/>
              <a:t>El </a:t>
            </a:r>
            <a:r>
              <a:rPr lang="es-MX" sz="1400" b="1" dirty="0"/>
              <a:t>Adapter</a:t>
            </a:r>
            <a:r>
              <a:rPr lang="es-MX" sz="1400" dirty="0"/>
              <a:t> es fundamental para la integración de módulos externos, APIs de terceros y sistemas </a:t>
            </a:r>
            <a:r>
              <a:rPr lang="es-MX" sz="1400" dirty="0" err="1"/>
              <a:t>legacy</a:t>
            </a:r>
            <a:r>
              <a:rPr lang="es-MX" sz="1400" dirty="0"/>
              <a:t>. </a:t>
            </a:r>
          </a:p>
          <a:p>
            <a:pPr algn="ctr"/>
            <a:endParaRPr lang="es-MX" sz="1400" dirty="0"/>
          </a:p>
          <a:p>
            <a:pPr algn="ctr"/>
            <a:r>
              <a:rPr lang="es-MX" sz="1400" dirty="0"/>
              <a:t>Facilita la migración gradual de sistemas y permite la reutilización de componentes existentes sin modificaciones.</a:t>
            </a:r>
          </a:p>
        </p:txBody>
      </p:sp>
    </p:spTree>
    <p:extLst>
      <p:ext uri="{BB962C8B-B14F-4D97-AF65-F5344CB8AC3E}">
        <p14:creationId xmlns:p14="http://schemas.microsoft.com/office/powerpoint/2010/main" val="2146163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13" name="Imagen 12">
            <a:hlinkClick r:id="" action="ppaction://hlinkshowjump?jump=previousslide"/>
          </p:cNvPr>
          <p:cNvPicPr>
            <a:picLocks noChangeAspect="1"/>
          </p:cNvPicPr>
          <p:nvPr/>
        </p:nvPicPr>
        <p:blipFill rotWithShape="1">
          <a:blip r:embed="rId4" cstate="print">
            <a:extLst>
              <a:ext uri="{28A0092B-C50C-407E-A947-70E740481C1C}">
                <a14:useLocalDpi xmlns:a14="http://schemas.microsoft.com/office/drawing/2010/main" val="0"/>
              </a:ext>
            </a:extLst>
          </a:blip>
          <a:srcRect r="79898" b="52005"/>
          <a:stretch/>
        </p:blipFill>
        <p:spPr>
          <a:xfrm>
            <a:off x="244698" y="6121096"/>
            <a:ext cx="563059" cy="563039"/>
          </a:xfrm>
          <a:prstGeom prst="rect">
            <a:avLst/>
          </a:prstGeom>
        </p:spPr>
      </p:pic>
      <p:pic>
        <p:nvPicPr>
          <p:cNvPr id="14" name="Imagen 13">
            <a:hlinkClick r:id="" action="ppaction://hlinkshowjump?jump=nextslide"/>
          </p:cNvPr>
          <p:cNvPicPr>
            <a:picLocks noChangeAspect="1"/>
          </p:cNvPicPr>
          <p:nvPr/>
        </p:nvPicPr>
        <p:blipFill rotWithShape="1">
          <a:blip r:embed="rId4" cstate="print">
            <a:extLst>
              <a:ext uri="{28A0092B-C50C-407E-A947-70E740481C1C}">
                <a14:useLocalDpi xmlns:a14="http://schemas.microsoft.com/office/drawing/2010/main" val="0"/>
              </a:ext>
            </a:extLst>
          </a:blip>
          <a:srcRect r="79898" b="52005"/>
          <a:stretch/>
        </p:blipFill>
        <p:spPr>
          <a:xfrm rot="10800000">
            <a:off x="881418" y="6121095"/>
            <a:ext cx="563059" cy="563039"/>
          </a:xfrm>
          <a:prstGeom prst="rect">
            <a:avLst/>
          </a:prstGeom>
        </p:spPr>
      </p:pic>
      <p:sp>
        <p:nvSpPr>
          <p:cNvPr id="7" name="Rectángulo 6">
            <a:extLst>
              <a:ext uri="{FF2B5EF4-FFF2-40B4-BE49-F238E27FC236}">
                <a16:creationId xmlns:a16="http://schemas.microsoft.com/office/drawing/2014/main" id="{53784206-C25B-42E5-B52E-5A15AED1C967}"/>
              </a:ext>
            </a:extLst>
          </p:cNvPr>
          <p:cNvSpPr/>
          <p:nvPr/>
        </p:nvSpPr>
        <p:spPr>
          <a:xfrm>
            <a:off x="1727201" y="0"/>
            <a:ext cx="10464800" cy="307777"/>
          </a:xfrm>
          <a:prstGeom prst="rect">
            <a:avLst/>
          </a:prstGeom>
          <a:noFill/>
        </p:spPr>
        <p:txBody>
          <a:bodyPr wrap="square">
            <a:spAutoFit/>
          </a:bodyPr>
          <a:lstStyle/>
          <a:p>
            <a:pPr algn="r"/>
            <a:r>
              <a:rPr lang="es-ES" sz="1400" b="1" dirty="0">
                <a:solidFill>
                  <a:schemeClr val="accent2"/>
                </a:solidFill>
              </a:rPr>
              <a:t>UNIDAD 3. PATRONES CREACIONALES </a:t>
            </a:r>
            <a:r>
              <a:rPr lang="es-ES" sz="1400" b="1" dirty="0"/>
              <a:t>-</a:t>
            </a:r>
            <a:r>
              <a:rPr lang="es-ES" sz="1400" b="1" dirty="0">
                <a:solidFill>
                  <a:schemeClr val="accent2"/>
                </a:solidFill>
              </a:rPr>
              <a:t> </a:t>
            </a:r>
            <a:r>
              <a:rPr lang="es-ES" sz="1400" b="1" dirty="0">
                <a:solidFill>
                  <a:schemeClr val="accent1"/>
                </a:solidFill>
              </a:rPr>
              <a:t>MODULO DE PATRONES DE DISEÑO DE SOFTWARE </a:t>
            </a:r>
          </a:p>
        </p:txBody>
      </p:sp>
      <p:sp>
        <p:nvSpPr>
          <p:cNvPr id="11" name="CuadroTexto 10">
            <a:extLst>
              <a:ext uri="{FF2B5EF4-FFF2-40B4-BE49-F238E27FC236}">
                <a16:creationId xmlns:a16="http://schemas.microsoft.com/office/drawing/2014/main" id="{E2690717-B53E-47C7-B618-505D804D774B}"/>
              </a:ext>
            </a:extLst>
          </p:cNvPr>
          <p:cNvSpPr txBox="1"/>
          <p:nvPr/>
        </p:nvSpPr>
        <p:spPr>
          <a:xfrm>
            <a:off x="372534" y="1031368"/>
            <a:ext cx="11404600" cy="523220"/>
          </a:xfrm>
          <a:prstGeom prst="rect">
            <a:avLst/>
          </a:prstGeom>
          <a:solidFill>
            <a:schemeClr val="bg1">
              <a:lumMod val="85000"/>
            </a:schemeClr>
          </a:solidFill>
        </p:spPr>
        <p:txBody>
          <a:bodyPr wrap="square" rtlCol="0">
            <a:spAutoFit/>
          </a:bodyPr>
          <a:lstStyle/>
          <a:p>
            <a:r>
              <a:rPr lang="es-MX" sz="2800" b="1" dirty="0">
                <a:solidFill>
                  <a:schemeClr val="accent6">
                    <a:lumMod val="75000"/>
                  </a:schemeClr>
                </a:solidFill>
                <a:latin typeface="Arial" panose="020B0604020202020204" pitchFamily="34" charset="0"/>
                <a:cs typeface="Arial" panose="020B0604020202020204" pitchFamily="34" charset="0"/>
              </a:rPr>
              <a:t>Patrones Estructurales – </a:t>
            </a:r>
            <a:r>
              <a:rPr lang="es-MX" sz="2800" b="1" dirty="0">
                <a:solidFill>
                  <a:srgbClr val="FF0000"/>
                </a:solidFill>
                <a:latin typeface="Arial" panose="020B0604020202020204" pitchFamily="34" charset="0"/>
                <a:cs typeface="Arial" panose="020B0604020202020204" pitchFamily="34" charset="0"/>
              </a:rPr>
              <a:t>Bridge</a:t>
            </a:r>
            <a:endParaRPr lang="es-CO" sz="2800" b="1" dirty="0">
              <a:solidFill>
                <a:srgbClr val="FF0000"/>
              </a:solidFill>
              <a:latin typeface="Arial" panose="020B0604020202020204" pitchFamily="34" charset="0"/>
              <a:cs typeface="Arial" panose="020B0604020202020204" pitchFamily="34" charset="0"/>
            </a:endParaRPr>
          </a:p>
        </p:txBody>
      </p:sp>
      <p:sp>
        <p:nvSpPr>
          <p:cNvPr id="10" name="CuadroTexto 9">
            <a:extLst>
              <a:ext uri="{FF2B5EF4-FFF2-40B4-BE49-F238E27FC236}">
                <a16:creationId xmlns:a16="http://schemas.microsoft.com/office/drawing/2014/main" id="{B2BCD334-EE27-4FA3-A00F-00099E195F3C}"/>
              </a:ext>
            </a:extLst>
          </p:cNvPr>
          <p:cNvSpPr txBox="1"/>
          <p:nvPr/>
        </p:nvSpPr>
        <p:spPr>
          <a:xfrm>
            <a:off x="284890" y="1652188"/>
            <a:ext cx="5472816" cy="1077218"/>
          </a:xfrm>
          <a:prstGeom prst="rect">
            <a:avLst/>
          </a:prstGeom>
          <a:solidFill>
            <a:schemeClr val="accent4">
              <a:lumMod val="40000"/>
              <a:lumOff val="60000"/>
            </a:schemeClr>
          </a:solidFill>
        </p:spPr>
        <p:txBody>
          <a:bodyPr wrap="square" rtlCol="0">
            <a:spAutoFit/>
          </a:bodyPr>
          <a:lstStyle/>
          <a:p>
            <a:pPr algn="ctr"/>
            <a:r>
              <a:rPr lang="es-MX" sz="1600" dirty="0"/>
              <a:t>El patrón de diseño </a:t>
            </a:r>
            <a:r>
              <a:rPr lang="es-MX" sz="1600" b="1" dirty="0"/>
              <a:t>Bridge</a:t>
            </a:r>
            <a:r>
              <a:rPr lang="es-MX" sz="1600" dirty="0"/>
              <a:t> separa una abstracción de su implementación, permitiendo que ambas varíen independientemente. Este patrón es esencial para evitar la explosión combinatoria de clases y promover la extensibilidad.</a:t>
            </a:r>
          </a:p>
        </p:txBody>
      </p:sp>
      <p:pic>
        <p:nvPicPr>
          <p:cNvPr id="4" name="Imagen 3">
            <a:extLst>
              <a:ext uri="{FF2B5EF4-FFF2-40B4-BE49-F238E27FC236}">
                <a16:creationId xmlns:a16="http://schemas.microsoft.com/office/drawing/2014/main" id="{7BEF0082-82A3-47EE-920F-B01626A300A7}"/>
              </a:ext>
            </a:extLst>
          </p:cNvPr>
          <p:cNvPicPr>
            <a:picLocks noChangeAspect="1"/>
          </p:cNvPicPr>
          <p:nvPr/>
        </p:nvPicPr>
        <p:blipFill>
          <a:blip r:embed="rId5"/>
          <a:stretch>
            <a:fillRect/>
          </a:stretch>
        </p:blipFill>
        <p:spPr>
          <a:xfrm>
            <a:off x="456217" y="3396581"/>
            <a:ext cx="2207427" cy="1194076"/>
          </a:xfrm>
          <a:prstGeom prst="rect">
            <a:avLst/>
          </a:prstGeom>
        </p:spPr>
      </p:pic>
      <p:pic>
        <p:nvPicPr>
          <p:cNvPr id="5" name="Imagen 4">
            <a:extLst>
              <a:ext uri="{FF2B5EF4-FFF2-40B4-BE49-F238E27FC236}">
                <a16:creationId xmlns:a16="http://schemas.microsoft.com/office/drawing/2014/main" id="{F7FCC439-B30D-4842-A82D-8CA65DD43FE6}"/>
              </a:ext>
            </a:extLst>
          </p:cNvPr>
          <p:cNvPicPr>
            <a:picLocks noChangeAspect="1"/>
          </p:cNvPicPr>
          <p:nvPr/>
        </p:nvPicPr>
        <p:blipFill>
          <a:blip r:embed="rId6"/>
          <a:stretch>
            <a:fillRect/>
          </a:stretch>
        </p:blipFill>
        <p:spPr>
          <a:xfrm>
            <a:off x="2956288" y="3099177"/>
            <a:ext cx="2430206" cy="1793578"/>
          </a:xfrm>
          <a:prstGeom prst="rect">
            <a:avLst/>
          </a:prstGeom>
        </p:spPr>
      </p:pic>
      <p:sp>
        <p:nvSpPr>
          <p:cNvPr id="12" name="Flecha: hacia abajo 11">
            <a:extLst>
              <a:ext uri="{FF2B5EF4-FFF2-40B4-BE49-F238E27FC236}">
                <a16:creationId xmlns:a16="http://schemas.microsoft.com/office/drawing/2014/main" id="{30AE693C-4B5A-453A-8526-A982EDE093A4}"/>
              </a:ext>
            </a:extLst>
          </p:cNvPr>
          <p:cNvSpPr/>
          <p:nvPr/>
        </p:nvSpPr>
        <p:spPr>
          <a:xfrm rot="16200000">
            <a:off x="2709211" y="3446737"/>
            <a:ext cx="100954" cy="523220"/>
          </a:xfrm>
          <a:prstGeom prst="down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s-MX"/>
          </a:p>
        </p:txBody>
      </p:sp>
      <p:sp>
        <p:nvSpPr>
          <p:cNvPr id="18" name="Rectángulo 17">
            <a:extLst>
              <a:ext uri="{FF2B5EF4-FFF2-40B4-BE49-F238E27FC236}">
                <a16:creationId xmlns:a16="http://schemas.microsoft.com/office/drawing/2014/main" id="{BB4C2A44-E76E-4FE3-AADC-4AF746C35662}"/>
              </a:ext>
            </a:extLst>
          </p:cNvPr>
          <p:cNvSpPr/>
          <p:nvPr/>
        </p:nvSpPr>
        <p:spPr>
          <a:xfrm>
            <a:off x="5842001" y="1676104"/>
            <a:ext cx="6017966" cy="369332"/>
          </a:xfrm>
          <a:prstGeom prst="rect">
            <a:avLst/>
          </a:prstGeom>
          <a:solidFill>
            <a:srgbClr val="92D050"/>
          </a:solidFill>
        </p:spPr>
        <p:txBody>
          <a:bodyPr wrap="square">
            <a:spAutoFit/>
          </a:bodyPr>
          <a:lstStyle/>
          <a:p>
            <a:pPr lvl="0" algn="ctr" eaLnBrk="0" fontAlgn="base" hangingPunct="0">
              <a:spcBef>
                <a:spcPct val="0"/>
              </a:spcBef>
              <a:spcAft>
                <a:spcPct val="0"/>
              </a:spcAft>
            </a:pPr>
            <a:r>
              <a:rPr lang="es-MX" altLang="es-MX" b="1" dirty="0"/>
              <a:t>Problemas que Resuelve</a:t>
            </a:r>
          </a:p>
        </p:txBody>
      </p:sp>
      <p:pic>
        <p:nvPicPr>
          <p:cNvPr id="9" name="Imagen 8">
            <a:extLst>
              <a:ext uri="{FF2B5EF4-FFF2-40B4-BE49-F238E27FC236}">
                <a16:creationId xmlns:a16="http://schemas.microsoft.com/office/drawing/2014/main" id="{D56DB3A1-BD15-4D60-B941-893BA21CA2B7}"/>
              </a:ext>
            </a:extLst>
          </p:cNvPr>
          <p:cNvPicPr>
            <a:picLocks noChangeAspect="1"/>
          </p:cNvPicPr>
          <p:nvPr/>
        </p:nvPicPr>
        <p:blipFill>
          <a:blip r:embed="rId7"/>
          <a:stretch>
            <a:fillRect/>
          </a:stretch>
        </p:blipFill>
        <p:spPr>
          <a:xfrm>
            <a:off x="438343" y="4888061"/>
            <a:ext cx="4060857" cy="1887777"/>
          </a:xfrm>
          <a:prstGeom prst="rect">
            <a:avLst/>
          </a:prstGeom>
        </p:spPr>
      </p:pic>
      <p:sp>
        <p:nvSpPr>
          <p:cNvPr id="16" name="Flecha: hacia abajo 15">
            <a:extLst>
              <a:ext uri="{FF2B5EF4-FFF2-40B4-BE49-F238E27FC236}">
                <a16:creationId xmlns:a16="http://schemas.microsoft.com/office/drawing/2014/main" id="{3F65C55F-1478-44F1-B6E8-D5BCF1AF3077}"/>
              </a:ext>
            </a:extLst>
          </p:cNvPr>
          <p:cNvSpPr/>
          <p:nvPr/>
        </p:nvSpPr>
        <p:spPr>
          <a:xfrm rot="3132681">
            <a:off x="3711276" y="5192344"/>
            <a:ext cx="100954" cy="523220"/>
          </a:xfrm>
          <a:prstGeom prst="down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s-MX"/>
          </a:p>
        </p:txBody>
      </p:sp>
      <p:sp>
        <p:nvSpPr>
          <p:cNvPr id="17" name="Rectángulo 16">
            <a:extLst>
              <a:ext uri="{FF2B5EF4-FFF2-40B4-BE49-F238E27FC236}">
                <a16:creationId xmlns:a16="http://schemas.microsoft.com/office/drawing/2014/main" id="{32236B55-E6FE-45CF-988D-88016A704572}"/>
              </a:ext>
            </a:extLst>
          </p:cNvPr>
          <p:cNvSpPr/>
          <p:nvPr/>
        </p:nvSpPr>
        <p:spPr>
          <a:xfrm>
            <a:off x="5842001" y="2099324"/>
            <a:ext cx="6017965" cy="2354491"/>
          </a:xfrm>
          <a:prstGeom prst="rect">
            <a:avLst/>
          </a:prstGeom>
        </p:spPr>
        <p:txBody>
          <a:bodyPr wrap="square">
            <a:spAutoFit/>
          </a:bodyPr>
          <a:lstStyle/>
          <a:p>
            <a:pPr algn="just"/>
            <a:r>
              <a:rPr lang="es-MX" sz="1400" dirty="0"/>
              <a:t>La herencia liga la implementación a la abstracción de forma permanente:</a:t>
            </a:r>
          </a:p>
          <a:p>
            <a:pPr algn="just"/>
            <a:endParaRPr lang="es-MX" sz="500" dirty="0"/>
          </a:p>
          <a:p>
            <a:pPr algn="just"/>
            <a:r>
              <a:rPr lang="es-MX" sz="1400" b="1" dirty="0"/>
              <a:t>Pérdida de flexibilidad: </a:t>
            </a:r>
            <a:r>
              <a:rPr lang="es-MX" sz="1400" dirty="0"/>
              <a:t>no puedes reutilizar la funcionalidad en de las implementaciones</a:t>
            </a:r>
          </a:p>
          <a:p>
            <a:pPr algn="just"/>
            <a:endParaRPr lang="es-MX" sz="700" dirty="0"/>
          </a:p>
          <a:p>
            <a:pPr algn="just"/>
            <a:r>
              <a:rPr lang="es-MX" sz="1400" b="1" dirty="0"/>
              <a:t>Combinación explosiva de clases</a:t>
            </a:r>
            <a:r>
              <a:rPr lang="es-MX" sz="1400" dirty="0"/>
              <a:t>: Por cada nueva variante en la abstracción o implementación, debes crear una </a:t>
            </a:r>
            <a:r>
              <a:rPr lang="es-MX" sz="1400" b="1" dirty="0"/>
              <a:t>nueva clase combinada.</a:t>
            </a:r>
          </a:p>
          <a:p>
            <a:pPr algn="just"/>
            <a:endParaRPr lang="es-MX" sz="900" b="1" dirty="0"/>
          </a:p>
          <a:p>
            <a:pPr algn="just"/>
            <a:r>
              <a:rPr lang="es-MX" sz="1400" b="1" dirty="0"/>
              <a:t>Violación de principios de diseño:</a:t>
            </a:r>
          </a:p>
          <a:p>
            <a:pPr marL="285750" indent="-285750" algn="just">
              <a:buFont typeface="Arial" panose="020B0604020202020204" pitchFamily="34" charset="0"/>
              <a:buChar char="•"/>
            </a:pPr>
            <a:r>
              <a:rPr lang="es-MX" sz="1400" b="1" dirty="0"/>
              <a:t>OCP</a:t>
            </a:r>
            <a:r>
              <a:rPr lang="es-MX" sz="1400" dirty="0"/>
              <a:t>: No puedes extender fácilmente sin modificar clases existentes.</a:t>
            </a:r>
          </a:p>
          <a:p>
            <a:pPr marL="285750" indent="-285750" algn="just">
              <a:buFont typeface="Arial" panose="020B0604020202020204" pitchFamily="34" charset="0"/>
              <a:buChar char="•"/>
            </a:pPr>
            <a:r>
              <a:rPr lang="es-MX" sz="1400" b="1" dirty="0"/>
              <a:t>SRP</a:t>
            </a:r>
            <a:r>
              <a:rPr lang="es-MX" sz="1400" dirty="0"/>
              <a:t>: Cada clase termina teniendo múltiples razones para cambiar.</a:t>
            </a:r>
          </a:p>
          <a:p>
            <a:pPr algn="just"/>
            <a:endParaRPr lang="es-MX" sz="1400" dirty="0"/>
          </a:p>
        </p:txBody>
      </p:sp>
      <p:pic>
        <p:nvPicPr>
          <p:cNvPr id="19" name="Imagen 18">
            <a:extLst>
              <a:ext uri="{FF2B5EF4-FFF2-40B4-BE49-F238E27FC236}">
                <a16:creationId xmlns:a16="http://schemas.microsoft.com/office/drawing/2014/main" id="{25FDDA66-0BAA-4828-BC69-D58E50C3DFF7}"/>
              </a:ext>
            </a:extLst>
          </p:cNvPr>
          <p:cNvPicPr>
            <a:picLocks noChangeAspect="1"/>
          </p:cNvPicPr>
          <p:nvPr/>
        </p:nvPicPr>
        <p:blipFill>
          <a:blip r:embed="rId8"/>
          <a:stretch>
            <a:fillRect/>
          </a:stretch>
        </p:blipFill>
        <p:spPr>
          <a:xfrm>
            <a:off x="7085163" y="4421347"/>
            <a:ext cx="4963708" cy="2354491"/>
          </a:xfrm>
          <a:prstGeom prst="rect">
            <a:avLst/>
          </a:prstGeom>
        </p:spPr>
      </p:pic>
      <p:sp>
        <p:nvSpPr>
          <p:cNvPr id="20" name="CuadroTexto 19">
            <a:extLst>
              <a:ext uri="{FF2B5EF4-FFF2-40B4-BE49-F238E27FC236}">
                <a16:creationId xmlns:a16="http://schemas.microsoft.com/office/drawing/2014/main" id="{C96FEDB6-3A58-477B-8943-6AEAB8796C6B}"/>
              </a:ext>
            </a:extLst>
          </p:cNvPr>
          <p:cNvSpPr txBox="1"/>
          <p:nvPr/>
        </p:nvSpPr>
        <p:spPr>
          <a:xfrm>
            <a:off x="5000126" y="5100149"/>
            <a:ext cx="2553197" cy="1107996"/>
          </a:xfrm>
          <a:prstGeom prst="rect">
            <a:avLst/>
          </a:prstGeom>
          <a:solidFill>
            <a:schemeClr val="accent6">
              <a:lumMod val="20000"/>
              <a:lumOff val="80000"/>
            </a:schemeClr>
          </a:solidFill>
        </p:spPr>
        <p:txBody>
          <a:bodyPr wrap="square" rtlCol="0">
            <a:spAutoFit/>
          </a:bodyPr>
          <a:lstStyle/>
          <a:p>
            <a:r>
              <a:rPr lang="es-MX" sz="1100" dirty="0"/>
              <a:t>Muy útil cuando dos piezas de software están relacionadas directamente, sin embargo, existe una probabilidad de que una de ellas cambien y esto puede llevar a la necesidad de modificar la pieza del otro lado.</a:t>
            </a:r>
            <a:endParaRPr lang="es-CO" sz="1100" dirty="0"/>
          </a:p>
        </p:txBody>
      </p:sp>
    </p:spTree>
    <p:extLst>
      <p:ext uri="{BB962C8B-B14F-4D97-AF65-F5344CB8AC3E}">
        <p14:creationId xmlns:p14="http://schemas.microsoft.com/office/powerpoint/2010/main" val="2170302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6" grpId="0" animBg="1"/>
      <p:bldP spid="20"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13" name="Imagen 12">
            <a:hlinkClick r:id="" action="ppaction://hlinkshowjump?jump=previousslide"/>
          </p:cNvPr>
          <p:cNvPicPr>
            <a:picLocks noChangeAspect="1"/>
          </p:cNvPicPr>
          <p:nvPr/>
        </p:nvPicPr>
        <p:blipFill rotWithShape="1">
          <a:blip r:embed="rId4" cstate="print">
            <a:extLst>
              <a:ext uri="{28A0092B-C50C-407E-A947-70E740481C1C}">
                <a14:useLocalDpi xmlns:a14="http://schemas.microsoft.com/office/drawing/2010/main" val="0"/>
              </a:ext>
            </a:extLst>
          </a:blip>
          <a:srcRect r="79898" b="52005"/>
          <a:stretch/>
        </p:blipFill>
        <p:spPr>
          <a:xfrm>
            <a:off x="244698" y="6121096"/>
            <a:ext cx="563059" cy="563039"/>
          </a:xfrm>
          <a:prstGeom prst="rect">
            <a:avLst/>
          </a:prstGeom>
        </p:spPr>
      </p:pic>
      <p:pic>
        <p:nvPicPr>
          <p:cNvPr id="14" name="Imagen 13">
            <a:hlinkClick r:id="" action="ppaction://hlinkshowjump?jump=nextslide"/>
          </p:cNvPr>
          <p:cNvPicPr>
            <a:picLocks noChangeAspect="1"/>
          </p:cNvPicPr>
          <p:nvPr/>
        </p:nvPicPr>
        <p:blipFill rotWithShape="1">
          <a:blip r:embed="rId4" cstate="print">
            <a:extLst>
              <a:ext uri="{28A0092B-C50C-407E-A947-70E740481C1C}">
                <a14:useLocalDpi xmlns:a14="http://schemas.microsoft.com/office/drawing/2010/main" val="0"/>
              </a:ext>
            </a:extLst>
          </a:blip>
          <a:srcRect r="79898" b="52005"/>
          <a:stretch/>
        </p:blipFill>
        <p:spPr>
          <a:xfrm rot="10800000">
            <a:off x="881418" y="6121095"/>
            <a:ext cx="563059" cy="563039"/>
          </a:xfrm>
          <a:prstGeom prst="rect">
            <a:avLst/>
          </a:prstGeom>
        </p:spPr>
      </p:pic>
      <p:sp>
        <p:nvSpPr>
          <p:cNvPr id="7" name="Rectángulo 6">
            <a:extLst>
              <a:ext uri="{FF2B5EF4-FFF2-40B4-BE49-F238E27FC236}">
                <a16:creationId xmlns:a16="http://schemas.microsoft.com/office/drawing/2014/main" id="{53784206-C25B-42E5-B52E-5A15AED1C967}"/>
              </a:ext>
            </a:extLst>
          </p:cNvPr>
          <p:cNvSpPr/>
          <p:nvPr/>
        </p:nvSpPr>
        <p:spPr>
          <a:xfrm>
            <a:off x="1727201" y="0"/>
            <a:ext cx="10464800" cy="307777"/>
          </a:xfrm>
          <a:prstGeom prst="rect">
            <a:avLst/>
          </a:prstGeom>
          <a:noFill/>
        </p:spPr>
        <p:txBody>
          <a:bodyPr wrap="square">
            <a:spAutoFit/>
          </a:bodyPr>
          <a:lstStyle/>
          <a:p>
            <a:pPr algn="r"/>
            <a:r>
              <a:rPr lang="es-ES" sz="1400" b="1" dirty="0">
                <a:solidFill>
                  <a:schemeClr val="accent2"/>
                </a:solidFill>
              </a:rPr>
              <a:t>UNIDAD 3. PATRONES CREACIONALES </a:t>
            </a:r>
            <a:r>
              <a:rPr lang="es-ES" sz="1400" b="1" dirty="0"/>
              <a:t>-</a:t>
            </a:r>
            <a:r>
              <a:rPr lang="es-ES" sz="1400" b="1" dirty="0">
                <a:solidFill>
                  <a:schemeClr val="accent2"/>
                </a:solidFill>
              </a:rPr>
              <a:t> </a:t>
            </a:r>
            <a:r>
              <a:rPr lang="es-ES" sz="1400" b="1" dirty="0">
                <a:solidFill>
                  <a:schemeClr val="accent1"/>
                </a:solidFill>
              </a:rPr>
              <a:t>MODULO DE PATRONES DE DISEÑO DE SOFTWARE </a:t>
            </a:r>
          </a:p>
        </p:txBody>
      </p:sp>
      <p:sp>
        <p:nvSpPr>
          <p:cNvPr id="11" name="CuadroTexto 10">
            <a:extLst>
              <a:ext uri="{FF2B5EF4-FFF2-40B4-BE49-F238E27FC236}">
                <a16:creationId xmlns:a16="http://schemas.microsoft.com/office/drawing/2014/main" id="{E2690717-B53E-47C7-B618-505D804D774B}"/>
              </a:ext>
            </a:extLst>
          </p:cNvPr>
          <p:cNvSpPr txBox="1"/>
          <p:nvPr/>
        </p:nvSpPr>
        <p:spPr>
          <a:xfrm>
            <a:off x="372534" y="1031368"/>
            <a:ext cx="11404600" cy="523220"/>
          </a:xfrm>
          <a:prstGeom prst="rect">
            <a:avLst/>
          </a:prstGeom>
          <a:solidFill>
            <a:schemeClr val="bg1">
              <a:lumMod val="85000"/>
            </a:schemeClr>
          </a:solidFill>
        </p:spPr>
        <p:txBody>
          <a:bodyPr wrap="square" rtlCol="0">
            <a:spAutoFit/>
          </a:bodyPr>
          <a:lstStyle/>
          <a:p>
            <a:r>
              <a:rPr lang="es-MX" sz="2800" b="1" dirty="0">
                <a:solidFill>
                  <a:schemeClr val="accent6">
                    <a:lumMod val="75000"/>
                  </a:schemeClr>
                </a:solidFill>
                <a:latin typeface="Arial" panose="020B0604020202020204" pitchFamily="34" charset="0"/>
                <a:cs typeface="Arial" panose="020B0604020202020204" pitchFamily="34" charset="0"/>
              </a:rPr>
              <a:t>Patrones Estructurales – </a:t>
            </a:r>
            <a:r>
              <a:rPr lang="es-MX" sz="2800" b="1" dirty="0">
                <a:solidFill>
                  <a:srgbClr val="FF0000"/>
                </a:solidFill>
                <a:latin typeface="Arial" panose="020B0604020202020204" pitchFamily="34" charset="0"/>
                <a:cs typeface="Arial" panose="020B0604020202020204" pitchFamily="34" charset="0"/>
              </a:rPr>
              <a:t>Bridge</a:t>
            </a:r>
            <a:endParaRPr lang="es-CO" sz="2800" b="1" dirty="0">
              <a:solidFill>
                <a:srgbClr val="FF0000"/>
              </a:solidFill>
              <a:latin typeface="Arial" panose="020B0604020202020204" pitchFamily="34" charset="0"/>
              <a:cs typeface="Arial" panose="020B0604020202020204" pitchFamily="34" charset="0"/>
            </a:endParaRPr>
          </a:p>
        </p:txBody>
      </p:sp>
      <p:sp>
        <p:nvSpPr>
          <p:cNvPr id="2" name="CuadroTexto 1">
            <a:extLst>
              <a:ext uri="{FF2B5EF4-FFF2-40B4-BE49-F238E27FC236}">
                <a16:creationId xmlns:a16="http://schemas.microsoft.com/office/drawing/2014/main" id="{D32F4A45-C7C8-4FE9-A7EC-EE161BD67750}"/>
              </a:ext>
            </a:extLst>
          </p:cNvPr>
          <p:cNvSpPr txBox="1"/>
          <p:nvPr/>
        </p:nvSpPr>
        <p:spPr>
          <a:xfrm>
            <a:off x="8318501" y="5166987"/>
            <a:ext cx="3716868" cy="1169551"/>
          </a:xfrm>
          <a:prstGeom prst="rect">
            <a:avLst/>
          </a:prstGeom>
          <a:solidFill>
            <a:schemeClr val="bg1"/>
          </a:solidFill>
        </p:spPr>
        <p:txBody>
          <a:bodyPr wrap="square" rtlCol="0">
            <a:spAutoFit/>
          </a:bodyPr>
          <a:lstStyle/>
          <a:p>
            <a:r>
              <a:rPr lang="es-MX" sz="1400" b="1" dirty="0"/>
              <a:t>ConcreteImplementations</a:t>
            </a:r>
            <a:r>
              <a:rPr lang="es-MX" sz="1400" dirty="0"/>
              <a:t>: Conjunto de clases que heredan de Implementation y que son propensas a cambiar, es por esta razón que se opta por implementar el patrón de diseño Bridge.</a:t>
            </a:r>
          </a:p>
        </p:txBody>
      </p:sp>
      <p:pic>
        <p:nvPicPr>
          <p:cNvPr id="3" name="Imagen 2">
            <a:extLst>
              <a:ext uri="{FF2B5EF4-FFF2-40B4-BE49-F238E27FC236}">
                <a16:creationId xmlns:a16="http://schemas.microsoft.com/office/drawing/2014/main" id="{E076FFF5-FDA2-4430-A023-FEB57C23D01F}"/>
              </a:ext>
            </a:extLst>
          </p:cNvPr>
          <p:cNvPicPr>
            <a:picLocks noChangeAspect="1"/>
          </p:cNvPicPr>
          <p:nvPr/>
        </p:nvPicPr>
        <p:blipFill rotWithShape="1">
          <a:blip r:embed="rId5"/>
          <a:srcRect l="20952"/>
          <a:stretch/>
        </p:blipFill>
        <p:spPr>
          <a:xfrm>
            <a:off x="3575051" y="1955299"/>
            <a:ext cx="4914928" cy="4219140"/>
          </a:xfrm>
          <a:prstGeom prst="rect">
            <a:avLst/>
          </a:prstGeom>
        </p:spPr>
      </p:pic>
      <p:sp>
        <p:nvSpPr>
          <p:cNvPr id="4" name="Rectángulo 3">
            <a:extLst>
              <a:ext uri="{FF2B5EF4-FFF2-40B4-BE49-F238E27FC236}">
                <a16:creationId xmlns:a16="http://schemas.microsoft.com/office/drawing/2014/main" id="{7850FEF1-A36F-44A5-A339-55275118E127}"/>
              </a:ext>
            </a:extLst>
          </p:cNvPr>
          <p:cNvSpPr/>
          <p:nvPr/>
        </p:nvSpPr>
        <p:spPr>
          <a:xfrm>
            <a:off x="385207" y="2554519"/>
            <a:ext cx="3191933" cy="738664"/>
          </a:xfrm>
          <a:prstGeom prst="rect">
            <a:avLst/>
          </a:prstGeom>
        </p:spPr>
        <p:txBody>
          <a:bodyPr wrap="square">
            <a:spAutoFit/>
          </a:bodyPr>
          <a:lstStyle/>
          <a:p>
            <a:r>
              <a:rPr lang="es-MX" sz="1400" b="1" dirty="0"/>
              <a:t>Abstraction</a:t>
            </a:r>
            <a:r>
              <a:rPr lang="es-MX" sz="1400" dirty="0"/>
              <a:t>: Define la interfaz de alto nivel que utiliza el cliente y mantiene una referencia a implementation</a:t>
            </a:r>
          </a:p>
        </p:txBody>
      </p:sp>
      <p:sp>
        <p:nvSpPr>
          <p:cNvPr id="5" name="Rectángulo 4">
            <a:extLst>
              <a:ext uri="{FF2B5EF4-FFF2-40B4-BE49-F238E27FC236}">
                <a16:creationId xmlns:a16="http://schemas.microsoft.com/office/drawing/2014/main" id="{A4A318BD-8C2F-4F5F-9673-E80DC4B5EFB1}"/>
              </a:ext>
            </a:extLst>
          </p:cNvPr>
          <p:cNvSpPr/>
          <p:nvPr/>
        </p:nvSpPr>
        <p:spPr>
          <a:xfrm>
            <a:off x="681567" y="5382431"/>
            <a:ext cx="3191933" cy="738664"/>
          </a:xfrm>
          <a:prstGeom prst="rect">
            <a:avLst/>
          </a:prstGeom>
        </p:spPr>
        <p:txBody>
          <a:bodyPr wrap="square">
            <a:spAutoFit/>
          </a:bodyPr>
          <a:lstStyle/>
          <a:p>
            <a:r>
              <a:rPr lang="es-MX" sz="1400" b="1" dirty="0"/>
              <a:t>RefinedAbstraction</a:t>
            </a:r>
            <a:r>
              <a:rPr lang="es-MX" sz="1400" dirty="0"/>
              <a:t>: Variación de la Abstraccion que añade funcionalidad adicional o especializada</a:t>
            </a:r>
          </a:p>
        </p:txBody>
      </p:sp>
      <p:sp>
        <p:nvSpPr>
          <p:cNvPr id="6" name="Rectángulo 5">
            <a:extLst>
              <a:ext uri="{FF2B5EF4-FFF2-40B4-BE49-F238E27FC236}">
                <a16:creationId xmlns:a16="http://schemas.microsoft.com/office/drawing/2014/main" id="{BF2AC530-7BE3-4251-9838-258B9D157738}"/>
              </a:ext>
            </a:extLst>
          </p:cNvPr>
          <p:cNvSpPr/>
          <p:nvPr/>
        </p:nvSpPr>
        <p:spPr>
          <a:xfrm>
            <a:off x="8559828" y="1998718"/>
            <a:ext cx="3217306" cy="738664"/>
          </a:xfrm>
          <a:prstGeom prst="rect">
            <a:avLst/>
          </a:prstGeom>
        </p:spPr>
        <p:txBody>
          <a:bodyPr wrap="square">
            <a:spAutoFit/>
          </a:bodyPr>
          <a:lstStyle/>
          <a:p>
            <a:r>
              <a:rPr lang="es-MX" sz="1400" b="1" dirty="0"/>
              <a:t>Implementation</a:t>
            </a:r>
            <a:r>
              <a:rPr lang="es-MX" sz="1400" dirty="0"/>
              <a:t>: Define una estructura de clase común para todas los Implementaciones</a:t>
            </a:r>
          </a:p>
        </p:txBody>
      </p:sp>
    </p:spTree>
    <p:extLst>
      <p:ext uri="{BB962C8B-B14F-4D97-AF65-F5344CB8AC3E}">
        <p14:creationId xmlns:p14="http://schemas.microsoft.com/office/powerpoint/2010/main" val="38802963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13" name="Imagen 12">
            <a:hlinkClick r:id="" action="ppaction://hlinkshowjump?jump=previousslide"/>
          </p:cNvPr>
          <p:cNvPicPr>
            <a:picLocks noChangeAspect="1"/>
          </p:cNvPicPr>
          <p:nvPr/>
        </p:nvPicPr>
        <p:blipFill rotWithShape="1">
          <a:blip r:embed="rId4" cstate="print">
            <a:extLst>
              <a:ext uri="{28A0092B-C50C-407E-A947-70E740481C1C}">
                <a14:useLocalDpi xmlns:a14="http://schemas.microsoft.com/office/drawing/2010/main" val="0"/>
              </a:ext>
            </a:extLst>
          </a:blip>
          <a:srcRect r="79898" b="52005"/>
          <a:stretch/>
        </p:blipFill>
        <p:spPr>
          <a:xfrm>
            <a:off x="244698" y="6121096"/>
            <a:ext cx="563059" cy="563039"/>
          </a:xfrm>
          <a:prstGeom prst="rect">
            <a:avLst/>
          </a:prstGeom>
        </p:spPr>
      </p:pic>
      <p:pic>
        <p:nvPicPr>
          <p:cNvPr id="14" name="Imagen 13">
            <a:hlinkClick r:id="" action="ppaction://hlinkshowjump?jump=nextslide"/>
          </p:cNvPr>
          <p:cNvPicPr>
            <a:picLocks noChangeAspect="1"/>
          </p:cNvPicPr>
          <p:nvPr/>
        </p:nvPicPr>
        <p:blipFill rotWithShape="1">
          <a:blip r:embed="rId4" cstate="print">
            <a:extLst>
              <a:ext uri="{28A0092B-C50C-407E-A947-70E740481C1C}">
                <a14:useLocalDpi xmlns:a14="http://schemas.microsoft.com/office/drawing/2010/main" val="0"/>
              </a:ext>
            </a:extLst>
          </a:blip>
          <a:srcRect r="79898" b="52005"/>
          <a:stretch/>
        </p:blipFill>
        <p:spPr>
          <a:xfrm rot="10800000">
            <a:off x="881418" y="6121095"/>
            <a:ext cx="563059" cy="563039"/>
          </a:xfrm>
          <a:prstGeom prst="rect">
            <a:avLst/>
          </a:prstGeom>
        </p:spPr>
      </p:pic>
      <p:sp>
        <p:nvSpPr>
          <p:cNvPr id="7" name="Rectángulo 6">
            <a:extLst>
              <a:ext uri="{FF2B5EF4-FFF2-40B4-BE49-F238E27FC236}">
                <a16:creationId xmlns:a16="http://schemas.microsoft.com/office/drawing/2014/main" id="{53784206-C25B-42E5-B52E-5A15AED1C967}"/>
              </a:ext>
            </a:extLst>
          </p:cNvPr>
          <p:cNvSpPr/>
          <p:nvPr/>
        </p:nvSpPr>
        <p:spPr>
          <a:xfrm>
            <a:off x="1727201" y="0"/>
            <a:ext cx="10464800" cy="307777"/>
          </a:xfrm>
          <a:prstGeom prst="rect">
            <a:avLst/>
          </a:prstGeom>
          <a:noFill/>
        </p:spPr>
        <p:txBody>
          <a:bodyPr wrap="square">
            <a:spAutoFit/>
          </a:bodyPr>
          <a:lstStyle/>
          <a:p>
            <a:pPr algn="r"/>
            <a:r>
              <a:rPr lang="es-ES" sz="1400" b="1" dirty="0">
                <a:solidFill>
                  <a:schemeClr val="accent2"/>
                </a:solidFill>
              </a:rPr>
              <a:t>UNIDAD 3. PATRONES CREACIONALES </a:t>
            </a:r>
            <a:r>
              <a:rPr lang="es-ES" sz="1400" b="1" dirty="0"/>
              <a:t>-</a:t>
            </a:r>
            <a:r>
              <a:rPr lang="es-ES" sz="1400" b="1" dirty="0">
                <a:solidFill>
                  <a:schemeClr val="accent2"/>
                </a:solidFill>
              </a:rPr>
              <a:t> </a:t>
            </a:r>
            <a:r>
              <a:rPr lang="es-ES" sz="1400" b="1" dirty="0">
                <a:solidFill>
                  <a:schemeClr val="accent1"/>
                </a:solidFill>
              </a:rPr>
              <a:t>MODULO DE PATRONES DE DISEÑO DE SOFTWARE </a:t>
            </a:r>
          </a:p>
        </p:txBody>
      </p:sp>
      <p:sp>
        <p:nvSpPr>
          <p:cNvPr id="11" name="CuadroTexto 10">
            <a:extLst>
              <a:ext uri="{FF2B5EF4-FFF2-40B4-BE49-F238E27FC236}">
                <a16:creationId xmlns:a16="http://schemas.microsoft.com/office/drawing/2014/main" id="{E2690717-B53E-47C7-B618-505D804D774B}"/>
              </a:ext>
            </a:extLst>
          </p:cNvPr>
          <p:cNvSpPr txBox="1"/>
          <p:nvPr/>
        </p:nvSpPr>
        <p:spPr>
          <a:xfrm>
            <a:off x="372534" y="1031368"/>
            <a:ext cx="11404600" cy="523220"/>
          </a:xfrm>
          <a:prstGeom prst="rect">
            <a:avLst/>
          </a:prstGeom>
          <a:solidFill>
            <a:schemeClr val="bg1">
              <a:lumMod val="85000"/>
            </a:schemeClr>
          </a:solidFill>
        </p:spPr>
        <p:txBody>
          <a:bodyPr wrap="square" rtlCol="0">
            <a:spAutoFit/>
          </a:bodyPr>
          <a:lstStyle/>
          <a:p>
            <a:r>
              <a:rPr lang="es-MX" sz="2800" b="1" dirty="0">
                <a:solidFill>
                  <a:schemeClr val="accent6">
                    <a:lumMod val="75000"/>
                  </a:schemeClr>
                </a:solidFill>
                <a:latin typeface="Arial" panose="020B0604020202020204" pitchFamily="34" charset="0"/>
                <a:cs typeface="Arial" panose="020B0604020202020204" pitchFamily="34" charset="0"/>
              </a:rPr>
              <a:t>Patrones Estructurales – </a:t>
            </a:r>
            <a:r>
              <a:rPr lang="es-MX" sz="2800" b="1" dirty="0">
                <a:solidFill>
                  <a:srgbClr val="FF0000"/>
                </a:solidFill>
                <a:latin typeface="Arial" panose="020B0604020202020204" pitchFamily="34" charset="0"/>
                <a:cs typeface="Arial" panose="020B0604020202020204" pitchFamily="34" charset="0"/>
              </a:rPr>
              <a:t>Bridge</a:t>
            </a:r>
            <a:endParaRPr lang="es-CO" sz="2800" b="1" dirty="0">
              <a:solidFill>
                <a:srgbClr val="FF0000"/>
              </a:solidFill>
              <a:latin typeface="Arial" panose="020B0604020202020204" pitchFamily="34" charset="0"/>
              <a:cs typeface="Arial" panose="020B0604020202020204" pitchFamily="34" charset="0"/>
            </a:endParaRPr>
          </a:p>
        </p:txBody>
      </p:sp>
      <p:sp>
        <p:nvSpPr>
          <p:cNvPr id="2" name="Rectángulo 1">
            <a:extLst>
              <a:ext uri="{FF2B5EF4-FFF2-40B4-BE49-F238E27FC236}">
                <a16:creationId xmlns:a16="http://schemas.microsoft.com/office/drawing/2014/main" id="{9360BACB-3203-4E69-8AB0-D7D710C8607E}"/>
              </a:ext>
            </a:extLst>
          </p:cNvPr>
          <p:cNvSpPr/>
          <p:nvPr/>
        </p:nvSpPr>
        <p:spPr>
          <a:xfrm>
            <a:off x="5618023" y="2133720"/>
            <a:ext cx="1631462" cy="954107"/>
          </a:xfrm>
          <a:prstGeom prst="rect">
            <a:avLst/>
          </a:prstGeom>
        </p:spPr>
        <p:txBody>
          <a:bodyPr wrap="square">
            <a:spAutoFit/>
          </a:bodyPr>
          <a:lstStyle/>
          <a:p>
            <a:pPr algn="ctr"/>
            <a:r>
              <a:rPr lang="es-MX" sz="1400" dirty="0"/>
              <a:t>Deseas ocultar la complejidad de las implementaciones al cliente.</a:t>
            </a:r>
          </a:p>
        </p:txBody>
      </p:sp>
      <p:sp>
        <p:nvSpPr>
          <p:cNvPr id="3" name="Rectángulo 2">
            <a:extLst>
              <a:ext uri="{FF2B5EF4-FFF2-40B4-BE49-F238E27FC236}">
                <a16:creationId xmlns:a16="http://schemas.microsoft.com/office/drawing/2014/main" id="{292F6D2C-67A2-4913-AE26-842699277599}"/>
              </a:ext>
            </a:extLst>
          </p:cNvPr>
          <p:cNvSpPr/>
          <p:nvPr/>
        </p:nvSpPr>
        <p:spPr>
          <a:xfrm>
            <a:off x="2502133" y="1658931"/>
            <a:ext cx="2597634" cy="369332"/>
          </a:xfrm>
          <a:prstGeom prst="rect">
            <a:avLst/>
          </a:prstGeom>
        </p:spPr>
        <p:txBody>
          <a:bodyPr wrap="none">
            <a:spAutoFit/>
          </a:bodyPr>
          <a:lstStyle/>
          <a:p>
            <a:r>
              <a:rPr lang="es-MX" b="1" dirty="0"/>
              <a:t>¿Cuándo implementarlo?</a:t>
            </a:r>
          </a:p>
        </p:txBody>
      </p:sp>
      <p:sp>
        <p:nvSpPr>
          <p:cNvPr id="4" name="Rectángulo 3">
            <a:extLst>
              <a:ext uri="{FF2B5EF4-FFF2-40B4-BE49-F238E27FC236}">
                <a16:creationId xmlns:a16="http://schemas.microsoft.com/office/drawing/2014/main" id="{4BC6A4C6-05E2-4F8D-BBF0-0720E329B328}"/>
              </a:ext>
            </a:extLst>
          </p:cNvPr>
          <p:cNvSpPr/>
          <p:nvPr/>
        </p:nvSpPr>
        <p:spPr>
          <a:xfrm>
            <a:off x="52531" y="2118448"/>
            <a:ext cx="1894905" cy="1169551"/>
          </a:xfrm>
          <a:prstGeom prst="rect">
            <a:avLst/>
          </a:prstGeom>
        </p:spPr>
        <p:txBody>
          <a:bodyPr wrap="square">
            <a:spAutoFit/>
          </a:bodyPr>
          <a:lstStyle/>
          <a:p>
            <a:pPr algn="ctr"/>
            <a:r>
              <a:rPr lang="es-MX" sz="1400" dirty="0"/>
              <a:t>Quieres evitar la explosión de subclases al combinar múltiples dimensiones de variabilidad.</a:t>
            </a:r>
          </a:p>
        </p:txBody>
      </p:sp>
      <p:sp>
        <p:nvSpPr>
          <p:cNvPr id="5" name="Rectángulo 4">
            <a:extLst>
              <a:ext uri="{FF2B5EF4-FFF2-40B4-BE49-F238E27FC236}">
                <a16:creationId xmlns:a16="http://schemas.microsoft.com/office/drawing/2014/main" id="{4538D181-FC3C-4BFB-92D2-B067A66F09AB}"/>
              </a:ext>
            </a:extLst>
          </p:cNvPr>
          <p:cNvSpPr/>
          <p:nvPr/>
        </p:nvSpPr>
        <p:spPr>
          <a:xfrm>
            <a:off x="1906045" y="2133816"/>
            <a:ext cx="1894905" cy="1169551"/>
          </a:xfrm>
          <a:prstGeom prst="rect">
            <a:avLst/>
          </a:prstGeom>
        </p:spPr>
        <p:txBody>
          <a:bodyPr wrap="square">
            <a:spAutoFit/>
          </a:bodyPr>
          <a:lstStyle/>
          <a:p>
            <a:pPr algn="ctr"/>
            <a:r>
              <a:rPr lang="es-MX" sz="1400" dirty="0"/>
              <a:t>Necesitas que la abstracción y la implementación puedan evolucionar de forma independiente.</a:t>
            </a:r>
          </a:p>
        </p:txBody>
      </p:sp>
      <p:sp>
        <p:nvSpPr>
          <p:cNvPr id="6" name="Rectángulo 5">
            <a:extLst>
              <a:ext uri="{FF2B5EF4-FFF2-40B4-BE49-F238E27FC236}">
                <a16:creationId xmlns:a16="http://schemas.microsoft.com/office/drawing/2014/main" id="{0EF30830-F7C7-4A9E-B804-8D41656A1298}"/>
              </a:ext>
            </a:extLst>
          </p:cNvPr>
          <p:cNvSpPr/>
          <p:nvPr/>
        </p:nvSpPr>
        <p:spPr>
          <a:xfrm>
            <a:off x="3800950" y="2135027"/>
            <a:ext cx="1817073" cy="1169551"/>
          </a:xfrm>
          <a:prstGeom prst="rect">
            <a:avLst/>
          </a:prstGeom>
        </p:spPr>
        <p:txBody>
          <a:bodyPr wrap="square">
            <a:spAutoFit/>
          </a:bodyPr>
          <a:lstStyle/>
          <a:p>
            <a:pPr algn="ctr"/>
            <a:r>
              <a:rPr lang="es-MX" sz="1400" dirty="0"/>
              <a:t>Requieres cambiar dinámicamente la implementación concreta durante la ejecución.</a:t>
            </a:r>
          </a:p>
        </p:txBody>
      </p:sp>
      <p:sp>
        <p:nvSpPr>
          <p:cNvPr id="12" name="Rectángulo 11">
            <a:extLst>
              <a:ext uri="{FF2B5EF4-FFF2-40B4-BE49-F238E27FC236}">
                <a16:creationId xmlns:a16="http://schemas.microsoft.com/office/drawing/2014/main" id="{6598A890-97EF-468D-B981-D5E7BAA52D57}"/>
              </a:ext>
            </a:extLst>
          </p:cNvPr>
          <p:cNvSpPr/>
          <p:nvPr/>
        </p:nvSpPr>
        <p:spPr>
          <a:xfrm>
            <a:off x="126110" y="3770174"/>
            <a:ext cx="7123375" cy="369332"/>
          </a:xfrm>
          <a:prstGeom prst="rect">
            <a:avLst/>
          </a:prstGeom>
          <a:solidFill>
            <a:srgbClr val="FFC000"/>
          </a:solidFill>
        </p:spPr>
        <p:txBody>
          <a:bodyPr wrap="square">
            <a:spAutoFit/>
          </a:bodyPr>
          <a:lstStyle/>
          <a:p>
            <a:pPr algn="ctr"/>
            <a:r>
              <a:rPr lang="es-MX" b="1" dirty="0"/>
              <a:t>Casos de Uso Comunes y Realistas</a:t>
            </a:r>
          </a:p>
        </p:txBody>
      </p:sp>
      <p:pic>
        <p:nvPicPr>
          <p:cNvPr id="15" name="Imagen 14">
            <a:extLst>
              <a:ext uri="{FF2B5EF4-FFF2-40B4-BE49-F238E27FC236}">
                <a16:creationId xmlns:a16="http://schemas.microsoft.com/office/drawing/2014/main" id="{7E747D32-15DD-43CA-AC92-3056F4997528}"/>
              </a:ext>
            </a:extLst>
          </p:cNvPr>
          <p:cNvPicPr>
            <a:picLocks noChangeAspect="1"/>
          </p:cNvPicPr>
          <p:nvPr/>
        </p:nvPicPr>
        <p:blipFill rotWithShape="1">
          <a:blip r:embed="rId5"/>
          <a:srcRect l="20952"/>
          <a:stretch/>
        </p:blipFill>
        <p:spPr>
          <a:xfrm>
            <a:off x="8168571" y="1698362"/>
            <a:ext cx="2751501" cy="2361982"/>
          </a:xfrm>
          <a:prstGeom prst="rect">
            <a:avLst/>
          </a:prstGeom>
        </p:spPr>
      </p:pic>
      <p:sp>
        <p:nvSpPr>
          <p:cNvPr id="8" name="Rectángulo 7">
            <a:extLst>
              <a:ext uri="{FF2B5EF4-FFF2-40B4-BE49-F238E27FC236}">
                <a16:creationId xmlns:a16="http://schemas.microsoft.com/office/drawing/2014/main" id="{8EA95D65-638C-4D72-9394-29B679BCA59B}"/>
              </a:ext>
            </a:extLst>
          </p:cNvPr>
          <p:cNvSpPr/>
          <p:nvPr/>
        </p:nvSpPr>
        <p:spPr>
          <a:xfrm>
            <a:off x="52531" y="4175522"/>
            <a:ext cx="7196954" cy="2246769"/>
          </a:xfrm>
          <a:prstGeom prst="rect">
            <a:avLst/>
          </a:prstGeom>
          <a:solidFill>
            <a:schemeClr val="bg1"/>
          </a:solidFill>
        </p:spPr>
        <p:txBody>
          <a:bodyPr wrap="square">
            <a:spAutoFit/>
          </a:bodyPr>
          <a:lstStyle/>
          <a:p>
            <a:pPr algn="just"/>
            <a:r>
              <a:rPr lang="es-MX" sz="1400" b="1" dirty="0"/>
              <a:t>Frameworks gráficos multiplataforma (ej. Qt, AWT/Swing en Java). </a:t>
            </a:r>
            <a:r>
              <a:rPr lang="es-MX" sz="1400" dirty="0"/>
              <a:t>Una API gráfica debe funcionar sobre diferentes sistemas operativos (Windows, Linux, macOS), sin que la abstracción (botones, ventanas, sliders) dependa de la plataforma.</a:t>
            </a:r>
          </a:p>
          <a:p>
            <a:pPr algn="just"/>
            <a:endParaRPr lang="es-MX" sz="1400" dirty="0"/>
          </a:p>
          <a:p>
            <a:pPr algn="just"/>
            <a:r>
              <a:rPr lang="es-MX" sz="1400" b="1" dirty="0"/>
              <a:t>Sistemas de persistencia de datos (</a:t>
            </a:r>
            <a:r>
              <a:rPr lang="es-MX" sz="1400" b="1" dirty="0" err="1"/>
              <a:t>ORMs</a:t>
            </a:r>
            <a:r>
              <a:rPr lang="es-MX" sz="1400" b="1" dirty="0"/>
              <a:t>). </a:t>
            </a:r>
            <a:r>
              <a:rPr lang="es-MX" sz="1400" dirty="0"/>
              <a:t>Separar la lógica de negocio del mecanismo de persistencia, para que el sistema funcione con diferentes motores de base de datos sin cambiar la lógica de negocio.</a:t>
            </a:r>
          </a:p>
          <a:p>
            <a:pPr algn="just"/>
            <a:endParaRPr lang="es-MX" sz="1400" dirty="0"/>
          </a:p>
          <a:p>
            <a:pPr algn="just"/>
            <a:r>
              <a:rPr lang="es-MX" sz="1400" b="1" dirty="0"/>
              <a:t>Servicios de pago en plataformas de e-</a:t>
            </a:r>
            <a:r>
              <a:rPr lang="es-MX" sz="1400" b="1" dirty="0" err="1"/>
              <a:t>commerce</a:t>
            </a:r>
            <a:r>
              <a:rPr lang="es-MX" sz="1400" b="1" dirty="0"/>
              <a:t>. </a:t>
            </a:r>
            <a:r>
              <a:rPr lang="es-MX" sz="1400" dirty="0"/>
              <a:t>Permitir distintos tipos de pagos (factura, suscripción, recarga) con diferentes pasarelas (PayPal, </a:t>
            </a:r>
            <a:r>
              <a:rPr lang="es-MX" sz="1400" dirty="0" err="1"/>
              <a:t>Stripe</a:t>
            </a:r>
            <a:r>
              <a:rPr lang="es-MX" sz="1400" dirty="0"/>
              <a:t>, </a:t>
            </a:r>
            <a:r>
              <a:rPr lang="es-MX" sz="1400" dirty="0" err="1"/>
              <a:t>MercadoPago</a:t>
            </a:r>
            <a:r>
              <a:rPr lang="es-MX" sz="1400" dirty="0"/>
              <a:t>).</a:t>
            </a:r>
          </a:p>
        </p:txBody>
      </p:sp>
      <p:pic>
        <p:nvPicPr>
          <p:cNvPr id="16" name="Imagen 15">
            <a:extLst>
              <a:ext uri="{FF2B5EF4-FFF2-40B4-BE49-F238E27FC236}">
                <a16:creationId xmlns:a16="http://schemas.microsoft.com/office/drawing/2014/main" id="{D1756A13-781C-4AAC-B03E-C6441F92D5C3}"/>
              </a:ext>
            </a:extLst>
          </p:cNvPr>
          <p:cNvPicPr>
            <a:picLocks noChangeAspect="1"/>
          </p:cNvPicPr>
          <p:nvPr/>
        </p:nvPicPr>
        <p:blipFill>
          <a:blip r:embed="rId6"/>
          <a:stretch>
            <a:fillRect/>
          </a:stretch>
        </p:blipFill>
        <p:spPr>
          <a:xfrm>
            <a:off x="7159966" y="4322151"/>
            <a:ext cx="4979503" cy="2361983"/>
          </a:xfrm>
          <a:prstGeom prst="rect">
            <a:avLst/>
          </a:prstGeom>
        </p:spPr>
      </p:pic>
    </p:spTree>
    <p:extLst>
      <p:ext uri="{BB962C8B-B14F-4D97-AF65-F5344CB8AC3E}">
        <p14:creationId xmlns:p14="http://schemas.microsoft.com/office/powerpoint/2010/main" val="907723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8"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13" name="Imagen 12">
            <a:hlinkClick r:id="" action="ppaction://hlinkshowjump?jump=previousslide"/>
          </p:cNvPr>
          <p:cNvPicPr>
            <a:picLocks noChangeAspect="1"/>
          </p:cNvPicPr>
          <p:nvPr/>
        </p:nvPicPr>
        <p:blipFill rotWithShape="1">
          <a:blip r:embed="rId4" cstate="print">
            <a:extLst>
              <a:ext uri="{28A0092B-C50C-407E-A947-70E740481C1C}">
                <a14:useLocalDpi xmlns:a14="http://schemas.microsoft.com/office/drawing/2010/main" val="0"/>
              </a:ext>
            </a:extLst>
          </a:blip>
          <a:srcRect r="79898" b="52005"/>
          <a:stretch/>
        </p:blipFill>
        <p:spPr>
          <a:xfrm>
            <a:off x="244698" y="6121096"/>
            <a:ext cx="563059" cy="563039"/>
          </a:xfrm>
          <a:prstGeom prst="rect">
            <a:avLst/>
          </a:prstGeom>
        </p:spPr>
      </p:pic>
      <p:pic>
        <p:nvPicPr>
          <p:cNvPr id="14" name="Imagen 13">
            <a:hlinkClick r:id="" action="ppaction://hlinkshowjump?jump=nextslide"/>
          </p:cNvPr>
          <p:cNvPicPr>
            <a:picLocks noChangeAspect="1"/>
          </p:cNvPicPr>
          <p:nvPr/>
        </p:nvPicPr>
        <p:blipFill rotWithShape="1">
          <a:blip r:embed="rId4" cstate="print">
            <a:extLst>
              <a:ext uri="{28A0092B-C50C-407E-A947-70E740481C1C}">
                <a14:useLocalDpi xmlns:a14="http://schemas.microsoft.com/office/drawing/2010/main" val="0"/>
              </a:ext>
            </a:extLst>
          </a:blip>
          <a:srcRect r="79898" b="52005"/>
          <a:stretch/>
        </p:blipFill>
        <p:spPr>
          <a:xfrm rot="10800000">
            <a:off x="881418" y="6121095"/>
            <a:ext cx="563059" cy="563039"/>
          </a:xfrm>
          <a:prstGeom prst="rect">
            <a:avLst/>
          </a:prstGeom>
        </p:spPr>
      </p:pic>
      <p:sp>
        <p:nvSpPr>
          <p:cNvPr id="7" name="Rectángulo 6">
            <a:extLst>
              <a:ext uri="{FF2B5EF4-FFF2-40B4-BE49-F238E27FC236}">
                <a16:creationId xmlns:a16="http://schemas.microsoft.com/office/drawing/2014/main" id="{53784206-C25B-42E5-B52E-5A15AED1C967}"/>
              </a:ext>
            </a:extLst>
          </p:cNvPr>
          <p:cNvSpPr/>
          <p:nvPr/>
        </p:nvSpPr>
        <p:spPr>
          <a:xfrm>
            <a:off x="1727201" y="0"/>
            <a:ext cx="10464800" cy="307777"/>
          </a:xfrm>
          <a:prstGeom prst="rect">
            <a:avLst/>
          </a:prstGeom>
          <a:noFill/>
        </p:spPr>
        <p:txBody>
          <a:bodyPr wrap="square">
            <a:spAutoFit/>
          </a:bodyPr>
          <a:lstStyle/>
          <a:p>
            <a:pPr algn="r"/>
            <a:r>
              <a:rPr lang="es-ES" sz="1400" b="1" dirty="0">
                <a:solidFill>
                  <a:schemeClr val="accent2"/>
                </a:solidFill>
              </a:rPr>
              <a:t>UNIDAD 3. PATRONES CREACIONALES </a:t>
            </a:r>
            <a:r>
              <a:rPr lang="es-ES" sz="1400" b="1" dirty="0"/>
              <a:t>-</a:t>
            </a:r>
            <a:r>
              <a:rPr lang="es-ES" sz="1400" b="1" dirty="0">
                <a:solidFill>
                  <a:schemeClr val="accent2"/>
                </a:solidFill>
              </a:rPr>
              <a:t> </a:t>
            </a:r>
            <a:r>
              <a:rPr lang="es-ES" sz="1400" b="1" dirty="0">
                <a:solidFill>
                  <a:schemeClr val="accent1"/>
                </a:solidFill>
              </a:rPr>
              <a:t>MODULO DE PATRONES DE DISEÑO DE SOFTWARE </a:t>
            </a:r>
          </a:p>
        </p:txBody>
      </p:sp>
      <p:sp>
        <p:nvSpPr>
          <p:cNvPr id="11" name="CuadroTexto 10">
            <a:extLst>
              <a:ext uri="{FF2B5EF4-FFF2-40B4-BE49-F238E27FC236}">
                <a16:creationId xmlns:a16="http://schemas.microsoft.com/office/drawing/2014/main" id="{E2690717-B53E-47C7-B618-505D804D774B}"/>
              </a:ext>
            </a:extLst>
          </p:cNvPr>
          <p:cNvSpPr txBox="1"/>
          <p:nvPr/>
        </p:nvSpPr>
        <p:spPr>
          <a:xfrm>
            <a:off x="372534" y="1031368"/>
            <a:ext cx="11404600" cy="523220"/>
          </a:xfrm>
          <a:prstGeom prst="rect">
            <a:avLst/>
          </a:prstGeom>
          <a:solidFill>
            <a:schemeClr val="bg1">
              <a:lumMod val="85000"/>
            </a:schemeClr>
          </a:solidFill>
        </p:spPr>
        <p:txBody>
          <a:bodyPr wrap="square" rtlCol="0">
            <a:spAutoFit/>
          </a:bodyPr>
          <a:lstStyle/>
          <a:p>
            <a:r>
              <a:rPr lang="es-MX" sz="2800" b="1" dirty="0">
                <a:solidFill>
                  <a:schemeClr val="accent6">
                    <a:lumMod val="75000"/>
                  </a:schemeClr>
                </a:solidFill>
                <a:latin typeface="Arial" panose="020B0604020202020204" pitchFamily="34" charset="0"/>
                <a:cs typeface="Arial" panose="020B0604020202020204" pitchFamily="34" charset="0"/>
              </a:rPr>
              <a:t>Patrones Estructurales – </a:t>
            </a:r>
            <a:r>
              <a:rPr lang="es-MX" sz="2800" b="1" dirty="0">
                <a:solidFill>
                  <a:srgbClr val="FF0000"/>
                </a:solidFill>
                <a:latin typeface="Arial" panose="020B0604020202020204" pitchFamily="34" charset="0"/>
                <a:cs typeface="Arial" panose="020B0604020202020204" pitchFamily="34" charset="0"/>
              </a:rPr>
              <a:t>Bridge</a:t>
            </a:r>
            <a:endParaRPr lang="es-CO" sz="2800" b="1" dirty="0">
              <a:solidFill>
                <a:srgbClr val="FF0000"/>
              </a:solidFill>
              <a:latin typeface="Arial" panose="020B0604020202020204" pitchFamily="34" charset="0"/>
              <a:cs typeface="Arial" panose="020B0604020202020204" pitchFamily="34" charset="0"/>
            </a:endParaRPr>
          </a:p>
        </p:txBody>
      </p:sp>
      <p:pic>
        <p:nvPicPr>
          <p:cNvPr id="15" name="Imagen 14">
            <a:extLst>
              <a:ext uri="{FF2B5EF4-FFF2-40B4-BE49-F238E27FC236}">
                <a16:creationId xmlns:a16="http://schemas.microsoft.com/office/drawing/2014/main" id="{7E747D32-15DD-43CA-AC92-3056F4997528}"/>
              </a:ext>
            </a:extLst>
          </p:cNvPr>
          <p:cNvPicPr>
            <a:picLocks noChangeAspect="1"/>
          </p:cNvPicPr>
          <p:nvPr/>
        </p:nvPicPr>
        <p:blipFill rotWithShape="1">
          <a:blip r:embed="rId5"/>
          <a:srcRect l="20952"/>
          <a:stretch/>
        </p:blipFill>
        <p:spPr>
          <a:xfrm>
            <a:off x="9067965" y="1723550"/>
            <a:ext cx="2751501" cy="2361982"/>
          </a:xfrm>
          <a:prstGeom prst="rect">
            <a:avLst/>
          </a:prstGeom>
        </p:spPr>
      </p:pic>
      <p:pic>
        <p:nvPicPr>
          <p:cNvPr id="16" name="Imagen 15">
            <a:extLst>
              <a:ext uri="{FF2B5EF4-FFF2-40B4-BE49-F238E27FC236}">
                <a16:creationId xmlns:a16="http://schemas.microsoft.com/office/drawing/2014/main" id="{D1756A13-781C-4AAC-B03E-C6441F92D5C3}"/>
              </a:ext>
            </a:extLst>
          </p:cNvPr>
          <p:cNvPicPr>
            <a:picLocks noChangeAspect="1"/>
          </p:cNvPicPr>
          <p:nvPr/>
        </p:nvPicPr>
        <p:blipFill>
          <a:blip r:embed="rId6"/>
          <a:stretch>
            <a:fillRect/>
          </a:stretch>
        </p:blipFill>
        <p:spPr>
          <a:xfrm>
            <a:off x="7159966" y="4322151"/>
            <a:ext cx="4979503" cy="2361983"/>
          </a:xfrm>
          <a:prstGeom prst="rect">
            <a:avLst/>
          </a:prstGeom>
        </p:spPr>
      </p:pic>
      <p:sp>
        <p:nvSpPr>
          <p:cNvPr id="17" name="Rectangle 2">
            <a:extLst>
              <a:ext uri="{FF2B5EF4-FFF2-40B4-BE49-F238E27FC236}">
                <a16:creationId xmlns:a16="http://schemas.microsoft.com/office/drawing/2014/main" id="{54CAD45F-61AF-4414-B6E2-3B184F98474C}"/>
              </a:ext>
            </a:extLst>
          </p:cNvPr>
          <p:cNvSpPr>
            <a:spLocks noChangeArrowheads="1"/>
          </p:cNvSpPr>
          <p:nvPr/>
        </p:nvSpPr>
        <p:spPr bwMode="auto">
          <a:xfrm>
            <a:off x="372534" y="1629421"/>
            <a:ext cx="7526865" cy="25237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s-MX" altLang="es-MX" sz="1500" b="1" i="0" u="none" strike="noStrike" cap="none" normalizeH="0" baseline="0" dirty="0">
                <a:ln>
                  <a:noFill/>
                </a:ln>
                <a:solidFill>
                  <a:schemeClr val="accent6"/>
                </a:solidFill>
                <a:effectLst/>
              </a:rPr>
              <a:t>✅ Ventajas</a:t>
            </a:r>
          </a:p>
          <a:p>
            <a:pPr marL="0" marR="0" lvl="0" indent="0" algn="just" defTabSz="914400" rtl="0" eaLnBrk="0" fontAlgn="base" latinLnBrk="0" hangingPunct="0">
              <a:lnSpc>
                <a:spcPct val="100000"/>
              </a:lnSpc>
              <a:spcBef>
                <a:spcPct val="0"/>
              </a:spcBef>
              <a:spcAft>
                <a:spcPct val="0"/>
              </a:spcAft>
              <a:buClrTx/>
              <a:buSzTx/>
              <a:tabLst/>
            </a:pPr>
            <a:endParaRPr lang="es-MX" altLang="es-MX" sz="1500" b="1" dirty="0"/>
          </a:p>
          <a:p>
            <a:pPr marL="285750" lvl="0" indent="-285750" algn="just" eaLnBrk="0" fontAlgn="base" hangingPunct="0">
              <a:spcBef>
                <a:spcPct val="0"/>
              </a:spcBef>
              <a:spcAft>
                <a:spcPct val="0"/>
              </a:spcAft>
              <a:buFont typeface="Arial" panose="020B0604020202020204" pitchFamily="34" charset="0"/>
              <a:buChar char="•"/>
            </a:pPr>
            <a:r>
              <a:rPr lang="es-MX" sz="1600" b="1" dirty="0"/>
              <a:t>Desacoplamiento fuerte</a:t>
            </a:r>
            <a:r>
              <a:rPr lang="es-MX" altLang="es-MX" sz="1500" dirty="0"/>
              <a:t>. </a:t>
            </a:r>
            <a:r>
              <a:rPr lang="es-MX" sz="1600" dirty="0"/>
              <a:t>La abstracción y la implementación no están unidas por herencia directa.</a:t>
            </a:r>
            <a:endParaRPr lang="es-MX" altLang="es-MX" sz="1500" dirty="0"/>
          </a:p>
          <a:p>
            <a:pPr marL="285750" lvl="0" indent="-285750" algn="just" eaLnBrk="0" fontAlgn="base" hangingPunct="0">
              <a:spcBef>
                <a:spcPct val="0"/>
              </a:spcBef>
              <a:spcAft>
                <a:spcPct val="0"/>
              </a:spcAft>
              <a:buFont typeface="Arial" panose="020B0604020202020204" pitchFamily="34" charset="0"/>
              <a:buChar char="•"/>
            </a:pPr>
            <a:r>
              <a:rPr lang="es-MX" altLang="es-MX" sz="1500" b="1" dirty="0"/>
              <a:t>Mayor extensibilidad. </a:t>
            </a:r>
            <a:r>
              <a:rPr lang="es-MX" sz="1600" dirty="0"/>
              <a:t>Puedes agregar nuevas abstracciones o implementaciones sin afectar las existentes.</a:t>
            </a:r>
            <a:r>
              <a:rPr lang="es-MX" altLang="es-MX" sz="1500" dirty="0"/>
              <a:t> </a:t>
            </a:r>
          </a:p>
          <a:p>
            <a:pPr marL="285750" lvl="0" indent="-285750" algn="just" eaLnBrk="0" fontAlgn="base" hangingPunct="0">
              <a:spcBef>
                <a:spcPct val="0"/>
              </a:spcBef>
              <a:spcAft>
                <a:spcPct val="0"/>
              </a:spcAft>
              <a:buFont typeface="Arial" panose="020B0604020202020204" pitchFamily="34" charset="0"/>
              <a:buChar char="•"/>
            </a:pPr>
            <a:r>
              <a:rPr lang="es-MX" altLang="es-MX" sz="1500" b="1" dirty="0"/>
              <a:t>Cambios independientes. </a:t>
            </a:r>
            <a:r>
              <a:rPr lang="es-MX" sz="1600" dirty="0"/>
              <a:t>Se pueden modificar las abstracciones o implementaciones sin reescribir toda la jerarquía.</a:t>
            </a:r>
            <a:endParaRPr lang="es-MX" altLang="es-MX" sz="1500" dirty="0"/>
          </a:p>
          <a:p>
            <a:pPr marL="285750" lvl="0" indent="-285750" algn="just" eaLnBrk="0" fontAlgn="base" hangingPunct="0">
              <a:spcBef>
                <a:spcPct val="0"/>
              </a:spcBef>
              <a:spcAft>
                <a:spcPct val="0"/>
              </a:spcAft>
              <a:buFont typeface="Arial" panose="020B0604020202020204" pitchFamily="34" charset="0"/>
              <a:buChar char="•"/>
            </a:pPr>
            <a:r>
              <a:rPr lang="es-MX" altLang="es-MX" sz="1500" b="1" dirty="0"/>
              <a:t>Soporta cambios </a:t>
            </a:r>
            <a:r>
              <a:rPr lang="es-MX" altLang="es-MX" sz="1500" b="1" dirty="0" err="1"/>
              <a:t>dinamico</a:t>
            </a:r>
            <a:r>
              <a:rPr lang="es-MX" altLang="es-MX" sz="1500" b="1" dirty="0"/>
              <a:t>. </a:t>
            </a:r>
            <a:r>
              <a:rPr lang="es-MX" sz="1600" dirty="0"/>
              <a:t>Puedes intercambiar implementaciones en tiempo de ejecución.</a:t>
            </a:r>
            <a:endParaRPr kumimoji="0" lang="es-MX" altLang="es-MX" sz="1500" i="0" u="none" strike="noStrike" cap="none" normalizeH="0" baseline="0" dirty="0">
              <a:ln>
                <a:noFill/>
              </a:ln>
              <a:solidFill>
                <a:schemeClr val="tx1"/>
              </a:solidFill>
              <a:effectLst/>
              <a:latin typeface="Arial" panose="020B0604020202020204" pitchFamily="34" charset="0"/>
            </a:endParaRPr>
          </a:p>
        </p:txBody>
      </p:sp>
      <p:sp>
        <p:nvSpPr>
          <p:cNvPr id="18" name="Rectangle 4">
            <a:extLst>
              <a:ext uri="{FF2B5EF4-FFF2-40B4-BE49-F238E27FC236}">
                <a16:creationId xmlns:a16="http://schemas.microsoft.com/office/drawing/2014/main" id="{EA9812ED-E4B7-4C14-9A91-3B4253C0F8B6}"/>
              </a:ext>
            </a:extLst>
          </p:cNvPr>
          <p:cNvSpPr>
            <a:spLocks noChangeArrowheads="1"/>
          </p:cNvSpPr>
          <p:nvPr/>
        </p:nvSpPr>
        <p:spPr bwMode="auto">
          <a:xfrm>
            <a:off x="372534" y="4459137"/>
            <a:ext cx="7526864" cy="1538883"/>
          </a:xfrm>
          <a:prstGeom prst="rect">
            <a:avLst/>
          </a:prstGeom>
          <a:solidFill>
            <a:schemeClr val="bg1"/>
          </a:solidFill>
          <a:ln>
            <a:noFill/>
          </a:ln>
          <a:effectLs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MX" altLang="es-MX" sz="1500" b="1" i="0" u="none" strike="noStrike" cap="none" normalizeH="0" baseline="0" dirty="0">
                <a:ln>
                  <a:noFill/>
                </a:ln>
                <a:solidFill>
                  <a:srgbClr val="FF0000"/>
                </a:solidFill>
                <a:effectLst/>
              </a:rPr>
              <a:t>❌ Desventajas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s-MX" altLang="es-MX" sz="1500" b="1" i="0" u="none" strike="noStrike" cap="none" normalizeH="0" baseline="0" dirty="0">
              <a:ln>
                <a:noFill/>
              </a:ln>
              <a:solidFill>
                <a:schemeClr val="tx1"/>
              </a:solidFill>
              <a:effectLst/>
            </a:endParaRPr>
          </a:p>
          <a:p>
            <a:pPr marL="285750" lvl="0" indent="-285750" eaLnBrk="0" fontAlgn="base" hangingPunct="0">
              <a:spcBef>
                <a:spcPct val="0"/>
              </a:spcBef>
              <a:spcAft>
                <a:spcPct val="0"/>
              </a:spcAft>
              <a:buFont typeface="Arial" panose="020B0604020202020204" pitchFamily="34" charset="0"/>
              <a:buChar char="•"/>
            </a:pPr>
            <a:r>
              <a:rPr lang="es-MX" sz="1600" b="1" dirty="0"/>
              <a:t>Complejidad inicial. </a:t>
            </a:r>
            <a:r>
              <a:rPr lang="es-MX" sz="1600" dirty="0"/>
              <a:t>Requiere una estructura más elaborada que una simple herencia.</a:t>
            </a:r>
          </a:p>
          <a:p>
            <a:pPr marL="285750" lvl="0" indent="-285750" eaLnBrk="0" fontAlgn="base" hangingPunct="0">
              <a:spcBef>
                <a:spcPct val="0"/>
              </a:spcBef>
              <a:spcAft>
                <a:spcPct val="0"/>
              </a:spcAft>
              <a:buFont typeface="Arial" panose="020B0604020202020204" pitchFamily="34" charset="0"/>
              <a:buChar char="•"/>
            </a:pPr>
            <a:r>
              <a:rPr lang="es-MX" sz="1600" b="1" dirty="0"/>
              <a:t>Puede ser innecesario para casos simples. </a:t>
            </a:r>
            <a:r>
              <a:rPr lang="es-MX" sz="1600" dirty="0"/>
              <a:t>Si no hay múltiples dimensiones de variación, el patrón puede ser excesivo.</a:t>
            </a:r>
          </a:p>
        </p:txBody>
      </p:sp>
    </p:spTree>
    <p:extLst>
      <p:ext uri="{BB962C8B-B14F-4D97-AF65-F5344CB8AC3E}">
        <p14:creationId xmlns:p14="http://schemas.microsoft.com/office/powerpoint/2010/main" val="3957022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13" name="Imagen 12">
            <a:hlinkClick r:id="" action="ppaction://hlinkshowjump?jump=previousslide"/>
          </p:cNvPr>
          <p:cNvPicPr>
            <a:picLocks noChangeAspect="1"/>
          </p:cNvPicPr>
          <p:nvPr/>
        </p:nvPicPr>
        <p:blipFill rotWithShape="1">
          <a:blip r:embed="rId4" cstate="print">
            <a:extLst>
              <a:ext uri="{28A0092B-C50C-407E-A947-70E740481C1C}">
                <a14:useLocalDpi xmlns:a14="http://schemas.microsoft.com/office/drawing/2010/main" val="0"/>
              </a:ext>
            </a:extLst>
          </a:blip>
          <a:srcRect r="79898" b="52005"/>
          <a:stretch/>
        </p:blipFill>
        <p:spPr>
          <a:xfrm>
            <a:off x="244698" y="6121096"/>
            <a:ext cx="563059" cy="563039"/>
          </a:xfrm>
          <a:prstGeom prst="rect">
            <a:avLst/>
          </a:prstGeom>
        </p:spPr>
      </p:pic>
      <p:pic>
        <p:nvPicPr>
          <p:cNvPr id="14" name="Imagen 13">
            <a:hlinkClick r:id="" action="ppaction://hlinkshowjump?jump=nextslide"/>
          </p:cNvPr>
          <p:cNvPicPr>
            <a:picLocks noChangeAspect="1"/>
          </p:cNvPicPr>
          <p:nvPr/>
        </p:nvPicPr>
        <p:blipFill rotWithShape="1">
          <a:blip r:embed="rId4" cstate="print">
            <a:extLst>
              <a:ext uri="{28A0092B-C50C-407E-A947-70E740481C1C}">
                <a14:useLocalDpi xmlns:a14="http://schemas.microsoft.com/office/drawing/2010/main" val="0"/>
              </a:ext>
            </a:extLst>
          </a:blip>
          <a:srcRect r="79898" b="52005"/>
          <a:stretch/>
        </p:blipFill>
        <p:spPr>
          <a:xfrm rot="10800000">
            <a:off x="881418" y="6121095"/>
            <a:ext cx="563059" cy="563039"/>
          </a:xfrm>
          <a:prstGeom prst="rect">
            <a:avLst/>
          </a:prstGeom>
        </p:spPr>
      </p:pic>
      <p:sp>
        <p:nvSpPr>
          <p:cNvPr id="7" name="Rectángulo 6">
            <a:extLst>
              <a:ext uri="{FF2B5EF4-FFF2-40B4-BE49-F238E27FC236}">
                <a16:creationId xmlns:a16="http://schemas.microsoft.com/office/drawing/2014/main" id="{53784206-C25B-42E5-B52E-5A15AED1C967}"/>
              </a:ext>
            </a:extLst>
          </p:cNvPr>
          <p:cNvSpPr/>
          <p:nvPr/>
        </p:nvSpPr>
        <p:spPr>
          <a:xfrm>
            <a:off x="1727201" y="0"/>
            <a:ext cx="10464800" cy="307777"/>
          </a:xfrm>
          <a:prstGeom prst="rect">
            <a:avLst/>
          </a:prstGeom>
          <a:noFill/>
        </p:spPr>
        <p:txBody>
          <a:bodyPr wrap="square">
            <a:spAutoFit/>
          </a:bodyPr>
          <a:lstStyle/>
          <a:p>
            <a:pPr algn="r"/>
            <a:r>
              <a:rPr lang="es-ES" sz="1400" b="1" dirty="0">
                <a:solidFill>
                  <a:schemeClr val="accent2"/>
                </a:solidFill>
              </a:rPr>
              <a:t>UNIDAD 3. PATRONES CREACIONALES </a:t>
            </a:r>
            <a:r>
              <a:rPr lang="es-ES" sz="1400" b="1" dirty="0"/>
              <a:t>-</a:t>
            </a:r>
            <a:r>
              <a:rPr lang="es-ES" sz="1400" b="1" dirty="0">
                <a:solidFill>
                  <a:schemeClr val="accent2"/>
                </a:solidFill>
              </a:rPr>
              <a:t> </a:t>
            </a:r>
            <a:r>
              <a:rPr lang="es-ES" sz="1400" b="1" dirty="0">
                <a:solidFill>
                  <a:schemeClr val="accent1"/>
                </a:solidFill>
              </a:rPr>
              <a:t>MODULO DE PATRONES DE DISEÑO DE SOFTWARE </a:t>
            </a:r>
          </a:p>
        </p:txBody>
      </p:sp>
      <p:sp>
        <p:nvSpPr>
          <p:cNvPr id="11" name="CuadroTexto 10">
            <a:extLst>
              <a:ext uri="{FF2B5EF4-FFF2-40B4-BE49-F238E27FC236}">
                <a16:creationId xmlns:a16="http://schemas.microsoft.com/office/drawing/2014/main" id="{E2690717-B53E-47C7-B618-505D804D774B}"/>
              </a:ext>
            </a:extLst>
          </p:cNvPr>
          <p:cNvSpPr txBox="1"/>
          <p:nvPr/>
        </p:nvSpPr>
        <p:spPr>
          <a:xfrm>
            <a:off x="372534" y="1031368"/>
            <a:ext cx="11404600" cy="523220"/>
          </a:xfrm>
          <a:prstGeom prst="rect">
            <a:avLst/>
          </a:prstGeom>
          <a:solidFill>
            <a:schemeClr val="bg1">
              <a:lumMod val="85000"/>
            </a:schemeClr>
          </a:solidFill>
        </p:spPr>
        <p:txBody>
          <a:bodyPr wrap="square" rtlCol="0">
            <a:spAutoFit/>
          </a:bodyPr>
          <a:lstStyle/>
          <a:p>
            <a:r>
              <a:rPr lang="es-MX" sz="2800" b="1" dirty="0">
                <a:solidFill>
                  <a:schemeClr val="accent6">
                    <a:lumMod val="75000"/>
                  </a:schemeClr>
                </a:solidFill>
                <a:latin typeface="Arial" panose="020B0604020202020204" pitchFamily="34" charset="0"/>
                <a:cs typeface="Arial" panose="020B0604020202020204" pitchFamily="34" charset="0"/>
              </a:rPr>
              <a:t>Patrones Estructurales – </a:t>
            </a:r>
            <a:r>
              <a:rPr lang="es-MX" sz="2800" b="1" dirty="0">
                <a:solidFill>
                  <a:srgbClr val="FF0000"/>
                </a:solidFill>
                <a:latin typeface="Arial" panose="020B0604020202020204" pitchFamily="34" charset="0"/>
                <a:cs typeface="Arial" panose="020B0604020202020204" pitchFamily="34" charset="0"/>
              </a:rPr>
              <a:t>Bridge</a:t>
            </a:r>
            <a:endParaRPr lang="es-CO" sz="2800" b="1" dirty="0">
              <a:solidFill>
                <a:srgbClr val="FF0000"/>
              </a:solidFill>
              <a:latin typeface="Arial" panose="020B0604020202020204" pitchFamily="34" charset="0"/>
              <a:cs typeface="Arial" panose="020B0604020202020204" pitchFamily="34" charset="0"/>
            </a:endParaRPr>
          </a:p>
        </p:txBody>
      </p:sp>
      <p:pic>
        <p:nvPicPr>
          <p:cNvPr id="3" name="Imagen 2">
            <a:extLst>
              <a:ext uri="{FF2B5EF4-FFF2-40B4-BE49-F238E27FC236}">
                <a16:creationId xmlns:a16="http://schemas.microsoft.com/office/drawing/2014/main" id="{7B33F8D7-8CCD-4A69-B4F5-9E71D7F407B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4698" y="1710351"/>
            <a:ext cx="4603943" cy="3437298"/>
          </a:xfrm>
          <a:prstGeom prst="rect">
            <a:avLst/>
          </a:prstGeom>
        </p:spPr>
      </p:pic>
      <p:pic>
        <p:nvPicPr>
          <p:cNvPr id="4" name="Imagen 3">
            <a:extLst>
              <a:ext uri="{FF2B5EF4-FFF2-40B4-BE49-F238E27FC236}">
                <a16:creationId xmlns:a16="http://schemas.microsoft.com/office/drawing/2014/main" id="{150C935F-D7CF-4305-B023-61C70BA47695}"/>
              </a:ext>
            </a:extLst>
          </p:cNvPr>
          <p:cNvPicPr>
            <a:picLocks noChangeAspect="1"/>
          </p:cNvPicPr>
          <p:nvPr/>
        </p:nvPicPr>
        <p:blipFill>
          <a:blip r:embed="rId6"/>
          <a:stretch>
            <a:fillRect/>
          </a:stretch>
        </p:blipFill>
        <p:spPr>
          <a:xfrm>
            <a:off x="5125611" y="1671937"/>
            <a:ext cx="4023580" cy="4154695"/>
          </a:xfrm>
          <a:prstGeom prst="rect">
            <a:avLst/>
          </a:prstGeom>
        </p:spPr>
      </p:pic>
      <p:pic>
        <p:nvPicPr>
          <p:cNvPr id="10" name="Imagen 9">
            <a:extLst>
              <a:ext uri="{FF2B5EF4-FFF2-40B4-BE49-F238E27FC236}">
                <a16:creationId xmlns:a16="http://schemas.microsoft.com/office/drawing/2014/main" id="{1F7E159D-A434-4869-9797-82162E981C4D}"/>
              </a:ext>
            </a:extLst>
          </p:cNvPr>
          <p:cNvPicPr>
            <a:picLocks noChangeAspect="1"/>
          </p:cNvPicPr>
          <p:nvPr/>
        </p:nvPicPr>
        <p:blipFill rotWithShape="1">
          <a:blip r:embed="rId7"/>
          <a:srcRect l="20952"/>
          <a:stretch/>
        </p:blipFill>
        <p:spPr>
          <a:xfrm>
            <a:off x="9288098" y="2367017"/>
            <a:ext cx="2751501" cy="2361982"/>
          </a:xfrm>
          <a:prstGeom prst="rect">
            <a:avLst/>
          </a:prstGeom>
        </p:spPr>
      </p:pic>
    </p:spTree>
    <p:extLst>
      <p:ext uri="{BB962C8B-B14F-4D97-AF65-F5344CB8AC3E}">
        <p14:creationId xmlns:p14="http://schemas.microsoft.com/office/powerpoint/2010/main" val="9186535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13" name="Imagen 12">
            <a:hlinkClick r:id="" action="ppaction://hlinkshowjump?jump=previousslide"/>
          </p:cNvPr>
          <p:cNvPicPr>
            <a:picLocks noChangeAspect="1"/>
          </p:cNvPicPr>
          <p:nvPr/>
        </p:nvPicPr>
        <p:blipFill rotWithShape="1">
          <a:blip r:embed="rId4" cstate="print">
            <a:extLst>
              <a:ext uri="{28A0092B-C50C-407E-A947-70E740481C1C}">
                <a14:useLocalDpi xmlns:a14="http://schemas.microsoft.com/office/drawing/2010/main" val="0"/>
              </a:ext>
            </a:extLst>
          </a:blip>
          <a:srcRect r="79898" b="52005"/>
          <a:stretch/>
        </p:blipFill>
        <p:spPr>
          <a:xfrm>
            <a:off x="244698" y="6121096"/>
            <a:ext cx="563059" cy="563039"/>
          </a:xfrm>
          <a:prstGeom prst="rect">
            <a:avLst/>
          </a:prstGeom>
        </p:spPr>
      </p:pic>
      <p:pic>
        <p:nvPicPr>
          <p:cNvPr id="14" name="Imagen 13">
            <a:hlinkClick r:id="" action="ppaction://hlinkshowjump?jump=nextslide"/>
          </p:cNvPr>
          <p:cNvPicPr>
            <a:picLocks noChangeAspect="1"/>
          </p:cNvPicPr>
          <p:nvPr/>
        </p:nvPicPr>
        <p:blipFill rotWithShape="1">
          <a:blip r:embed="rId4" cstate="print">
            <a:extLst>
              <a:ext uri="{28A0092B-C50C-407E-A947-70E740481C1C}">
                <a14:useLocalDpi xmlns:a14="http://schemas.microsoft.com/office/drawing/2010/main" val="0"/>
              </a:ext>
            </a:extLst>
          </a:blip>
          <a:srcRect r="79898" b="52005"/>
          <a:stretch/>
        </p:blipFill>
        <p:spPr>
          <a:xfrm rot="10800000">
            <a:off x="881418" y="6121095"/>
            <a:ext cx="563059" cy="563039"/>
          </a:xfrm>
          <a:prstGeom prst="rect">
            <a:avLst/>
          </a:prstGeom>
        </p:spPr>
      </p:pic>
      <p:sp>
        <p:nvSpPr>
          <p:cNvPr id="7" name="Rectángulo 6">
            <a:extLst>
              <a:ext uri="{FF2B5EF4-FFF2-40B4-BE49-F238E27FC236}">
                <a16:creationId xmlns:a16="http://schemas.microsoft.com/office/drawing/2014/main" id="{53784206-C25B-42E5-B52E-5A15AED1C967}"/>
              </a:ext>
            </a:extLst>
          </p:cNvPr>
          <p:cNvSpPr/>
          <p:nvPr/>
        </p:nvSpPr>
        <p:spPr>
          <a:xfrm>
            <a:off x="1727201" y="0"/>
            <a:ext cx="10464800" cy="307777"/>
          </a:xfrm>
          <a:prstGeom prst="rect">
            <a:avLst/>
          </a:prstGeom>
          <a:noFill/>
        </p:spPr>
        <p:txBody>
          <a:bodyPr wrap="square">
            <a:spAutoFit/>
          </a:bodyPr>
          <a:lstStyle/>
          <a:p>
            <a:pPr algn="r"/>
            <a:r>
              <a:rPr lang="es-ES" sz="1400" b="1" dirty="0">
                <a:solidFill>
                  <a:schemeClr val="accent2"/>
                </a:solidFill>
              </a:rPr>
              <a:t>UNIDAD 3. PATRONES CREACIONALES </a:t>
            </a:r>
            <a:r>
              <a:rPr lang="es-ES" sz="1400" b="1" dirty="0"/>
              <a:t>-</a:t>
            </a:r>
            <a:r>
              <a:rPr lang="es-ES" sz="1400" b="1" dirty="0">
                <a:solidFill>
                  <a:schemeClr val="accent2"/>
                </a:solidFill>
              </a:rPr>
              <a:t> </a:t>
            </a:r>
            <a:r>
              <a:rPr lang="es-ES" sz="1400" b="1" dirty="0">
                <a:solidFill>
                  <a:schemeClr val="accent1"/>
                </a:solidFill>
              </a:rPr>
              <a:t>MODULO DE PATRONES DE DISEÑO DE SOFTWARE </a:t>
            </a:r>
          </a:p>
        </p:txBody>
      </p:sp>
      <p:sp>
        <p:nvSpPr>
          <p:cNvPr id="11" name="CuadroTexto 10">
            <a:extLst>
              <a:ext uri="{FF2B5EF4-FFF2-40B4-BE49-F238E27FC236}">
                <a16:creationId xmlns:a16="http://schemas.microsoft.com/office/drawing/2014/main" id="{E2690717-B53E-47C7-B618-505D804D774B}"/>
              </a:ext>
            </a:extLst>
          </p:cNvPr>
          <p:cNvSpPr txBox="1"/>
          <p:nvPr/>
        </p:nvSpPr>
        <p:spPr>
          <a:xfrm>
            <a:off x="372534" y="1031368"/>
            <a:ext cx="11404600" cy="523220"/>
          </a:xfrm>
          <a:prstGeom prst="rect">
            <a:avLst/>
          </a:prstGeom>
          <a:solidFill>
            <a:schemeClr val="bg1">
              <a:lumMod val="85000"/>
            </a:schemeClr>
          </a:solidFill>
        </p:spPr>
        <p:txBody>
          <a:bodyPr wrap="square" rtlCol="0">
            <a:spAutoFit/>
          </a:bodyPr>
          <a:lstStyle/>
          <a:p>
            <a:r>
              <a:rPr lang="es-MX" sz="2800" b="1" dirty="0">
                <a:solidFill>
                  <a:schemeClr val="accent6">
                    <a:lumMod val="75000"/>
                  </a:schemeClr>
                </a:solidFill>
                <a:latin typeface="Arial" panose="020B0604020202020204" pitchFamily="34" charset="0"/>
                <a:cs typeface="Arial" panose="020B0604020202020204" pitchFamily="34" charset="0"/>
              </a:rPr>
              <a:t>Patrones Estructurales – </a:t>
            </a:r>
            <a:r>
              <a:rPr lang="es-MX" sz="2800" b="1" dirty="0">
                <a:solidFill>
                  <a:srgbClr val="FF0000"/>
                </a:solidFill>
                <a:latin typeface="Arial" panose="020B0604020202020204" pitchFamily="34" charset="0"/>
                <a:cs typeface="Arial" panose="020B0604020202020204" pitchFamily="34" charset="0"/>
              </a:rPr>
              <a:t>Composite</a:t>
            </a:r>
            <a:endParaRPr lang="es-CO" sz="2800" b="1" dirty="0">
              <a:solidFill>
                <a:srgbClr val="FF0000"/>
              </a:solidFill>
              <a:latin typeface="Arial" panose="020B0604020202020204" pitchFamily="34" charset="0"/>
              <a:cs typeface="Arial" panose="020B0604020202020204" pitchFamily="34" charset="0"/>
            </a:endParaRPr>
          </a:p>
        </p:txBody>
      </p:sp>
      <p:sp>
        <p:nvSpPr>
          <p:cNvPr id="10" name="CuadroTexto 9">
            <a:extLst>
              <a:ext uri="{FF2B5EF4-FFF2-40B4-BE49-F238E27FC236}">
                <a16:creationId xmlns:a16="http://schemas.microsoft.com/office/drawing/2014/main" id="{B2BCD334-EE27-4FA3-A00F-00099E195F3C}"/>
              </a:ext>
            </a:extLst>
          </p:cNvPr>
          <p:cNvSpPr txBox="1"/>
          <p:nvPr/>
        </p:nvSpPr>
        <p:spPr>
          <a:xfrm>
            <a:off x="244698" y="1764491"/>
            <a:ext cx="5582440" cy="1323439"/>
          </a:xfrm>
          <a:prstGeom prst="rect">
            <a:avLst/>
          </a:prstGeom>
          <a:solidFill>
            <a:schemeClr val="accent4">
              <a:lumMod val="40000"/>
              <a:lumOff val="60000"/>
            </a:schemeClr>
          </a:solidFill>
        </p:spPr>
        <p:txBody>
          <a:bodyPr wrap="square" rtlCol="0">
            <a:spAutoFit/>
          </a:bodyPr>
          <a:lstStyle/>
          <a:p>
            <a:pPr algn="ctr"/>
            <a:r>
              <a:rPr lang="es-MX" sz="1600" dirty="0"/>
              <a:t>El </a:t>
            </a:r>
            <a:r>
              <a:rPr lang="es-MX" sz="1600" b="1" dirty="0"/>
              <a:t>patrón Composite</a:t>
            </a:r>
            <a:r>
              <a:rPr lang="es-MX" sz="1600" dirty="0"/>
              <a:t> permite </a:t>
            </a:r>
            <a:r>
              <a:rPr lang="es-MX" sz="1600" b="1" dirty="0"/>
              <a:t>tratar objetos individuales y composiciones de objetos de manera uniforme</a:t>
            </a:r>
            <a:r>
              <a:rPr lang="es-MX" sz="1600" dirty="0"/>
              <a:t>. Es decir, proporciona una estructura para construir árboles de objetos donde tanto los objetos simples (hojas) como los objetos compuestos (nodos internos) implementan la misma interfaz.</a:t>
            </a:r>
            <a:endParaRPr lang="es-MX" dirty="0"/>
          </a:p>
        </p:txBody>
      </p:sp>
      <p:pic>
        <p:nvPicPr>
          <p:cNvPr id="1026" name="Picture 2" descr="Estructura del patrón de diseño Composite">
            <a:extLst>
              <a:ext uri="{FF2B5EF4-FFF2-40B4-BE49-F238E27FC236}">
                <a16:creationId xmlns:a16="http://schemas.microsoft.com/office/drawing/2014/main" id="{1F407387-D4D3-4F6D-9C52-192FF38E764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7962" y="3256538"/>
            <a:ext cx="5263228" cy="3427596"/>
          </a:xfrm>
          <a:prstGeom prst="rect">
            <a:avLst/>
          </a:prstGeom>
          <a:noFill/>
          <a:extLst>
            <a:ext uri="{909E8E84-426E-40DD-AFC4-6F175D3DCCD1}">
              <a14:hiddenFill xmlns:a14="http://schemas.microsoft.com/office/drawing/2010/main">
                <a:solidFill>
                  <a:srgbClr val="FFFFFF"/>
                </a:solidFill>
              </a14:hiddenFill>
            </a:ext>
          </a:extLst>
        </p:spPr>
      </p:pic>
      <p:sp>
        <p:nvSpPr>
          <p:cNvPr id="9" name="Rectángulo 8">
            <a:extLst>
              <a:ext uri="{FF2B5EF4-FFF2-40B4-BE49-F238E27FC236}">
                <a16:creationId xmlns:a16="http://schemas.microsoft.com/office/drawing/2014/main" id="{7659E151-376A-467C-92FE-56C0C9A1B399}"/>
              </a:ext>
            </a:extLst>
          </p:cNvPr>
          <p:cNvSpPr/>
          <p:nvPr/>
        </p:nvSpPr>
        <p:spPr>
          <a:xfrm>
            <a:off x="5938093" y="1764491"/>
            <a:ext cx="6009210" cy="369332"/>
          </a:xfrm>
          <a:prstGeom prst="rect">
            <a:avLst/>
          </a:prstGeom>
          <a:solidFill>
            <a:srgbClr val="92D050"/>
          </a:solidFill>
        </p:spPr>
        <p:txBody>
          <a:bodyPr wrap="square">
            <a:spAutoFit/>
          </a:bodyPr>
          <a:lstStyle/>
          <a:p>
            <a:pPr lvl="0" algn="ctr" eaLnBrk="0" fontAlgn="base" hangingPunct="0">
              <a:spcBef>
                <a:spcPct val="0"/>
              </a:spcBef>
              <a:spcAft>
                <a:spcPct val="0"/>
              </a:spcAft>
            </a:pPr>
            <a:r>
              <a:rPr lang="es-MX" altLang="es-MX" b="1" dirty="0"/>
              <a:t>Problemas que Resuelve</a:t>
            </a:r>
          </a:p>
        </p:txBody>
      </p:sp>
      <p:sp>
        <p:nvSpPr>
          <p:cNvPr id="12" name="Rectángulo 11">
            <a:extLst>
              <a:ext uri="{FF2B5EF4-FFF2-40B4-BE49-F238E27FC236}">
                <a16:creationId xmlns:a16="http://schemas.microsoft.com/office/drawing/2014/main" id="{945BA1E7-C436-4EB1-BAFC-C3AF27F2D6D5}"/>
              </a:ext>
            </a:extLst>
          </p:cNvPr>
          <p:cNvSpPr/>
          <p:nvPr/>
        </p:nvSpPr>
        <p:spPr>
          <a:xfrm>
            <a:off x="5935889" y="2147896"/>
            <a:ext cx="6011414" cy="3970318"/>
          </a:xfrm>
          <a:prstGeom prst="rect">
            <a:avLst/>
          </a:prstGeom>
        </p:spPr>
        <p:txBody>
          <a:bodyPr wrap="square">
            <a:spAutoFit/>
          </a:bodyPr>
          <a:lstStyle/>
          <a:p>
            <a:pPr algn="just"/>
            <a:r>
              <a:rPr lang="es-MX" sz="1400" b="1" dirty="0"/>
              <a:t>Estructuras jerárquicas complejas y anidadas. </a:t>
            </a:r>
            <a:r>
              <a:rPr lang="es-MX" sz="1400" dirty="0"/>
              <a:t>Sin Composite, el cliente debe lidiar con diferentes clases para representar elementos simples y elementos compuestos, lo que lleva a lógica duplicada, acoplamiento innecesario y código más frágil.</a:t>
            </a:r>
          </a:p>
          <a:p>
            <a:pPr algn="just"/>
            <a:endParaRPr lang="es-MX" sz="1400" dirty="0"/>
          </a:p>
          <a:p>
            <a:pPr algn="just"/>
            <a:r>
              <a:rPr lang="es-MX" sz="1400" b="1" dirty="0"/>
              <a:t>Tratamiento uniforme de objetos simples y compuestos. </a:t>
            </a:r>
            <a:r>
              <a:rPr lang="es-MX" sz="1400" dirty="0"/>
              <a:t>En diseños sin Composite, se necesitan múltiples estructuras de control condicional para diferenciar entre elementos simples y compuestos.</a:t>
            </a:r>
          </a:p>
          <a:p>
            <a:pPr algn="just"/>
            <a:endParaRPr lang="es-MX" sz="1400" dirty="0"/>
          </a:p>
          <a:p>
            <a:pPr algn="just"/>
            <a:r>
              <a:rPr lang="es-CO" sz="1400" b="1" dirty="0"/>
              <a:t>Facilita operaciones recursivas</a:t>
            </a:r>
            <a:r>
              <a:rPr lang="es-CO" sz="1400" dirty="0"/>
              <a:t>. </a:t>
            </a:r>
            <a:r>
              <a:rPr lang="es-MX" sz="1400" dirty="0"/>
              <a:t>Cada componente, ya sea hoja o compuesto, conoce su comportamiento, y el cliente no necesita preocuparse por la profundidad de la jerarquía.</a:t>
            </a:r>
          </a:p>
          <a:p>
            <a:pPr algn="just"/>
            <a:endParaRPr lang="es-MX" sz="1400" dirty="0"/>
          </a:p>
          <a:p>
            <a:r>
              <a:rPr lang="es-MX" sz="1400" b="1" dirty="0"/>
              <a:t>Mejora la extensibilidad y mantenibilidad. </a:t>
            </a:r>
            <a:r>
              <a:rPr lang="es-MX" sz="1400" dirty="0"/>
              <a:t>El patrón permite agregar nuevos tipos de hojas o compuestos sin modificar el código existente.</a:t>
            </a:r>
          </a:p>
          <a:p>
            <a:endParaRPr lang="es-MX" sz="1400" dirty="0"/>
          </a:p>
          <a:p>
            <a:r>
              <a:rPr lang="es-MX" sz="1400" b="1" dirty="0"/>
              <a:t>Desacopla el cliente de la estructura interna.</a:t>
            </a:r>
            <a:r>
              <a:rPr lang="es-MX" sz="1400" dirty="0"/>
              <a:t> El cliente solo ve la interfaz común, sin conocer si se trata de una hoja o de un nodo compuesto.</a:t>
            </a:r>
          </a:p>
        </p:txBody>
      </p:sp>
      <p:sp>
        <p:nvSpPr>
          <p:cNvPr id="4" name="Rectángulo 3">
            <a:extLst>
              <a:ext uri="{FF2B5EF4-FFF2-40B4-BE49-F238E27FC236}">
                <a16:creationId xmlns:a16="http://schemas.microsoft.com/office/drawing/2014/main" id="{B81EF415-CB79-4F48-A4E7-6529C4B678F8}"/>
              </a:ext>
            </a:extLst>
          </p:cNvPr>
          <p:cNvSpPr/>
          <p:nvPr/>
        </p:nvSpPr>
        <p:spPr>
          <a:xfrm>
            <a:off x="6002123" y="6168582"/>
            <a:ext cx="5878945" cy="646331"/>
          </a:xfrm>
          <a:prstGeom prst="rect">
            <a:avLst/>
          </a:prstGeom>
          <a:solidFill>
            <a:schemeClr val="accent2"/>
          </a:solidFill>
        </p:spPr>
        <p:txBody>
          <a:bodyPr wrap="square">
            <a:spAutoFit/>
          </a:bodyPr>
          <a:lstStyle/>
          <a:p>
            <a:pPr algn="ctr"/>
            <a:r>
              <a:rPr lang="es-MX" dirty="0"/>
              <a:t>"Trata los objetos individuales y las colecciones de objetos de la misma manera."</a:t>
            </a:r>
            <a:endParaRPr lang="es-CO" dirty="0"/>
          </a:p>
        </p:txBody>
      </p:sp>
    </p:spTree>
    <p:extLst>
      <p:ext uri="{BB962C8B-B14F-4D97-AF65-F5344CB8AC3E}">
        <p14:creationId xmlns:p14="http://schemas.microsoft.com/office/powerpoint/2010/main" val="2263911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p:bldP spid="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Rectángulo 2"/>
          <p:cNvSpPr/>
          <p:nvPr/>
        </p:nvSpPr>
        <p:spPr>
          <a:xfrm>
            <a:off x="373301" y="1512475"/>
            <a:ext cx="2551563" cy="523220"/>
          </a:xfrm>
          <a:prstGeom prst="rect">
            <a:avLst/>
          </a:prstGeom>
        </p:spPr>
        <p:txBody>
          <a:bodyPr wrap="square">
            <a:spAutoFit/>
          </a:bodyPr>
          <a:lstStyle/>
          <a:p>
            <a:pPr algn="ctr"/>
            <a:r>
              <a:rPr lang="es-ES" sz="2800" b="1" dirty="0">
                <a:solidFill>
                  <a:srgbClr val="FFC000"/>
                </a:solidFill>
                <a:effectLst>
                  <a:outerShdw blurRad="38100" dist="38100" dir="2700000" algn="tl">
                    <a:srgbClr val="000000">
                      <a:alpha val="43137"/>
                    </a:srgbClr>
                  </a:outerShdw>
                </a:effectLst>
              </a:rPr>
              <a:t>EL DOCENTE</a:t>
            </a:r>
          </a:p>
        </p:txBody>
      </p:sp>
      <p:pic>
        <p:nvPicPr>
          <p:cNvPr id="13" name="Imagen 12">
            <a:hlinkClick r:id="" action="ppaction://hlinkshowjump?jump=previousslide"/>
          </p:cNvPr>
          <p:cNvPicPr>
            <a:picLocks noChangeAspect="1"/>
          </p:cNvPicPr>
          <p:nvPr/>
        </p:nvPicPr>
        <p:blipFill rotWithShape="1">
          <a:blip r:embed="rId4" cstate="print">
            <a:extLst>
              <a:ext uri="{28A0092B-C50C-407E-A947-70E740481C1C}">
                <a14:useLocalDpi xmlns:a14="http://schemas.microsoft.com/office/drawing/2010/main" val="0"/>
              </a:ext>
            </a:extLst>
          </a:blip>
          <a:srcRect r="79898" b="52005"/>
          <a:stretch/>
        </p:blipFill>
        <p:spPr>
          <a:xfrm>
            <a:off x="244698" y="6121096"/>
            <a:ext cx="563059" cy="563039"/>
          </a:xfrm>
          <a:prstGeom prst="rect">
            <a:avLst/>
          </a:prstGeom>
        </p:spPr>
      </p:pic>
      <p:pic>
        <p:nvPicPr>
          <p:cNvPr id="14" name="Imagen 13">
            <a:hlinkClick r:id="" action="ppaction://hlinkshowjump?jump=nextslide"/>
          </p:cNvPr>
          <p:cNvPicPr>
            <a:picLocks noChangeAspect="1"/>
          </p:cNvPicPr>
          <p:nvPr/>
        </p:nvPicPr>
        <p:blipFill rotWithShape="1">
          <a:blip r:embed="rId4" cstate="print">
            <a:extLst>
              <a:ext uri="{28A0092B-C50C-407E-A947-70E740481C1C}">
                <a14:useLocalDpi xmlns:a14="http://schemas.microsoft.com/office/drawing/2010/main" val="0"/>
              </a:ext>
            </a:extLst>
          </a:blip>
          <a:srcRect r="79898" b="52005"/>
          <a:stretch/>
        </p:blipFill>
        <p:spPr>
          <a:xfrm rot="10800000">
            <a:off x="881418" y="6121095"/>
            <a:ext cx="563059" cy="563039"/>
          </a:xfrm>
          <a:prstGeom prst="rect">
            <a:avLst/>
          </a:prstGeom>
        </p:spPr>
      </p:pic>
      <p:pic>
        <p:nvPicPr>
          <p:cNvPr id="7" name="Imagen 6">
            <a:extLst>
              <a:ext uri="{FF2B5EF4-FFF2-40B4-BE49-F238E27FC236}">
                <a16:creationId xmlns:a16="http://schemas.microsoft.com/office/drawing/2014/main" id="{246BCA40-5E63-4666-B61E-950A09CACD7B}"/>
              </a:ext>
            </a:extLst>
          </p:cNvPr>
          <p:cNvPicPr/>
          <p:nvPr/>
        </p:nvPicPr>
        <p:blipFill>
          <a:blip r:embed="rId5">
            <a:extLst>
              <a:ext uri="{28A0092B-C50C-407E-A947-70E740481C1C}">
                <a14:useLocalDpi xmlns:a14="http://schemas.microsoft.com/office/drawing/2010/main" val="0"/>
              </a:ext>
            </a:extLst>
          </a:blip>
          <a:stretch>
            <a:fillRect/>
          </a:stretch>
        </p:blipFill>
        <p:spPr>
          <a:xfrm>
            <a:off x="696583" y="2232987"/>
            <a:ext cx="1905001" cy="1938345"/>
          </a:xfrm>
          <a:prstGeom prst="ellipse">
            <a:avLst/>
          </a:prstGeom>
          <a:ln w="57150">
            <a:solidFill>
              <a:schemeClr val="bg1"/>
            </a:solidFill>
          </a:ln>
        </p:spPr>
      </p:pic>
      <p:sp>
        <p:nvSpPr>
          <p:cNvPr id="8" name="Rectángulo 7">
            <a:extLst>
              <a:ext uri="{FF2B5EF4-FFF2-40B4-BE49-F238E27FC236}">
                <a16:creationId xmlns:a16="http://schemas.microsoft.com/office/drawing/2014/main" id="{55F53470-EB51-4629-BF9A-8D46E896D7BB}"/>
              </a:ext>
            </a:extLst>
          </p:cNvPr>
          <p:cNvSpPr/>
          <p:nvPr/>
        </p:nvSpPr>
        <p:spPr>
          <a:xfrm>
            <a:off x="300055" y="4372294"/>
            <a:ext cx="2656949" cy="830997"/>
          </a:xfrm>
          <a:prstGeom prst="rect">
            <a:avLst/>
          </a:prstGeom>
        </p:spPr>
        <p:txBody>
          <a:bodyPr wrap="square">
            <a:spAutoFit/>
          </a:bodyPr>
          <a:lstStyle/>
          <a:p>
            <a:pPr algn="ctr"/>
            <a:r>
              <a:rPr lang="es-ES" sz="2400" b="1" dirty="0">
                <a:effectLst>
                  <a:outerShdw blurRad="38100" dist="38100" dir="2700000" algn="tl">
                    <a:srgbClr val="000000">
                      <a:alpha val="43137"/>
                    </a:srgbClr>
                  </a:outerShdw>
                </a:effectLst>
              </a:rPr>
              <a:t>JAIRO FRANCISCO </a:t>
            </a:r>
          </a:p>
          <a:p>
            <a:pPr algn="ctr"/>
            <a:r>
              <a:rPr lang="es-ES" sz="2400" b="1" dirty="0">
                <a:effectLst>
                  <a:outerShdw blurRad="38100" dist="38100" dir="2700000" algn="tl">
                    <a:srgbClr val="000000">
                      <a:alpha val="43137"/>
                    </a:srgbClr>
                  </a:outerShdw>
                </a:effectLst>
              </a:rPr>
              <a:t>SEOANES LEON</a:t>
            </a:r>
            <a:endParaRPr lang="es-CO" sz="2400" b="1" dirty="0">
              <a:effectLst>
                <a:outerShdw blurRad="38100" dist="38100" dir="2700000" algn="tl">
                  <a:srgbClr val="000000">
                    <a:alpha val="43137"/>
                  </a:srgbClr>
                </a:outerShdw>
              </a:effectLst>
            </a:endParaRPr>
          </a:p>
        </p:txBody>
      </p:sp>
      <p:sp>
        <p:nvSpPr>
          <p:cNvPr id="15" name="Rectángulo 14">
            <a:extLst>
              <a:ext uri="{FF2B5EF4-FFF2-40B4-BE49-F238E27FC236}">
                <a16:creationId xmlns:a16="http://schemas.microsoft.com/office/drawing/2014/main" id="{32BFFA08-D052-44ED-AFDE-92C8E1AB8019}"/>
              </a:ext>
            </a:extLst>
          </p:cNvPr>
          <p:cNvSpPr/>
          <p:nvPr/>
        </p:nvSpPr>
        <p:spPr>
          <a:xfrm>
            <a:off x="266924" y="5203291"/>
            <a:ext cx="2723213" cy="523220"/>
          </a:xfrm>
          <a:prstGeom prst="rect">
            <a:avLst/>
          </a:prstGeom>
        </p:spPr>
        <p:txBody>
          <a:bodyPr wrap="square">
            <a:spAutoFit/>
          </a:bodyPr>
          <a:lstStyle/>
          <a:p>
            <a:pPr algn="ctr"/>
            <a:r>
              <a:rPr lang="es-CO" sz="1400" dirty="0">
                <a:latin typeface="Calibri" panose="020F0502020204030204" pitchFamily="34" charset="0"/>
                <a:ea typeface="Calibri" panose="020F0502020204030204" pitchFamily="34" charset="0"/>
                <a:cs typeface="Arial" panose="020B0604020202020204" pitchFamily="34" charset="0"/>
                <a:hlinkClick r:id="rId6"/>
              </a:rPr>
              <a:t>jairoseoanes@unicesar.edu.co</a:t>
            </a:r>
            <a:endParaRPr lang="es-CO" sz="1400" dirty="0">
              <a:latin typeface="Calibri" panose="020F0502020204030204" pitchFamily="34" charset="0"/>
              <a:ea typeface="Calibri" panose="020F0502020204030204" pitchFamily="34" charset="0"/>
              <a:cs typeface="Arial" panose="020B0604020202020204" pitchFamily="34" charset="0"/>
            </a:endParaRPr>
          </a:p>
          <a:p>
            <a:pPr algn="ctr"/>
            <a:r>
              <a:rPr lang="es-CO" sz="1400" dirty="0">
                <a:latin typeface="Calibri" panose="020F0502020204030204" pitchFamily="34" charset="0"/>
                <a:ea typeface="Calibri" panose="020F0502020204030204" pitchFamily="34" charset="0"/>
                <a:cs typeface="Arial" panose="020B0604020202020204" pitchFamily="34" charset="0"/>
              </a:rPr>
              <a:t>(300) 600 06 70</a:t>
            </a:r>
            <a:endParaRPr lang="es-CO" sz="1400" dirty="0"/>
          </a:p>
        </p:txBody>
      </p:sp>
      <p:graphicFrame>
        <p:nvGraphicFramePr>
          <p:cNvPr id="16" name="Tabla 15">
            <a:extLst>
              <a:ext uri="{FF2B5EF4-FFF2-40B4-BE49-F238E27FC236}">
                <a16:creationId xmlns:a16="http://schemas.microsoft.com/office/drawing/2014/main" id="{2F86DACD-D34E-4976-950E-8DBECE5AF986}"/>
              </a:ext>
            </a:extLst>
          </p:cNvPr>
          <p:cNvGraphicFramePr>
            <a:graphicFrameLocks noGrp="1"/>
          </p:cNvGraphicFramePr>
          <p:nvPr>
            <p:extLst>
              <p:ext uri="{D42A27DB-BD31-4B8C-83A1-F6EECF244321}">
                <p14:modId xmlns:p14="http://schemas.microsoft.com/office/powerpoint/2010/main" val="2901575012"/>
              </p:ext>
            </p:extLst>
          </p:nvPr>
        </p:nvGraphicFramePr>
        <p:xfrm>
          <a:off x="3390181" y="178214"/>
          <a:ext cx="8617789" cy="1243363"/>
        </p:xfrm>
        <a:graphic>
          <a:graphicData uri="http://schemas.openxmlformats.org/drawingml/2006/table">
            <a:tbl>
              <a:tblPr firstRow="1" firstCol="1" bandRow="1">
                <a:tableStyleId>{2D5ABB26-0587-4C30-8999-92F81FD0307C}</a:tableStyleId>
              </a:tblPr>
              <a:tblGrid>
                <a:gridCol w="8617789">
                  <a:extLst>
                    <a:ext uri="{9D8B030D-6E8A-4147-A177-3AD203B41FA5}">
                      <a16:colId xmlns:a16="http://schemas.microsoft.com/office/drawing/2014/main" val="3037044111"/>
                    </a:ext>
                  </a:extLst>
                </a:gridCol>
              </a:tblGrid>
              <a:tr h="568612">
                <a:tc>
                  <a:txBody>
                    <a:bodyPr/>
                    <a:lstStyle/>
                    <a:p>
                      <a:pPr marL="0" indent="0" algn="l" defTabSz="914400" rtl="0" eaLnBrk="1" latinLnBrk="0" hangingPunct="1">
                        <a:lnSpc>
                          <a:spcPct val="107000"/>
                        </a:lnSpc>
                        <a:spcAft>
                          <a:spcPts val="0"/>
                        </a:spcAft>
                        <a:buFont typeface="Arial" panose="020B0604020202020204" pitchFamily="34" charset="0"/>
                        <a:buNone/>
                      </a:pPr>
                      <a:r>
                        <a:rPr lang="es-CO" sz="2400" b="1" kern="1200" dirty="0">
                          <a:solidFill>
                            <a:schemeClr val="accent1"/>
                          </a:solidFill>
                          <a:effectLst/>
                          <a:latin typeface="+mn-lt"/>
                          <a:ea typeface="+mn-ea"/>
                          <a:cs typeface="+mn-cs"/>
                        </a:rPr>
                        <a:t>Educación formal</a:t>
                      </a:r>
                    </a:p>
                    <a:p>
                      <a:pPr algn="l">
                        <a:lnSpc>
                          <a:spcPct val="107000"/>
                        </a:lnSpc>
                        <a:spcAft>
                          <a:spcPts val="0"/>
                        </a:spcAft>
                      </a:pPr>
                      <a:endParaRPr lang="es-CO" sz="400" dirty="0">
                        <a:solidFill>
                          <a:schemeClr val="accent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bg1"/>
                    </a:solidFill>
                  </a:tcPr>
                </a:tc>
                <a:extLst>
                  <a:ext uri="{0D108BD9-81ED-4DB2-BD59-A6C34878D82A}">
                    <a16:rowId xmlns:a16="http://schemas.microsoft.com/office/drawing/2014/main" val="1893199199"/>
                  </a:ext>
                </a:extLst>
              </a:tr>
              <a:tr h="381772">
                <a:tc>
                  <a:txBody>
                    <a:bodyPr/>
                    <a:lstStyle/>
                    <a:p>
                      <a:pPr marL="285750" indent="-285750" algn="l">
                        <a:lnSpc>
                          <a:spcPct val="107000"/>
                        </a:lnSpc>
                        <a:spcAft>
                          <a:spcPts val="0"/>
                        </a:spcAft>
                        <a:buFont typeface="Wingdings" panose="05000000000000000000" pitchFamily="2" charset="2"/>
                        <a:buChar char="ü"/>
                      </a:pPr>
                      <a:r>
                        <a:rPr lang="es-CO" sz="1400" b="1" dirty="0">
                          <a:effectLst/>
                        </a:rPr>
                        <a:t>Ingeniero de sistemas</a:t>
                      </a:r>
                      <a:r>
                        <a:rPr lang="es-CO" sz="1400" dirty="0">
                          <a:effectLst/>
                        </a:rPr>
                        <a:t>, Universidad Popular del Cesar sede Valledupar,  </a:t>
                      </a:r>
                      <a:r>
                        <a:rPr lang="es-CO" sz="1400" kern="1200" dirty="0">
                          <a:effectLst/>
                        </a:rPr>
                        <a:t>Feb 2002 – Jun 2009.</a:t>
                      </a:r>
                    </a:p>
                    <a:p>
                      <a:pPr marL="285750" indent="-285750" algn="l">
                        <a:lnSpc>
                          <a:spcPct val="107000"/>
                        </a:lnSpc>
                        <a:spcAft>
                          <a:spcPts val="0"/>
                        </a:spcAft>
                        <a:buFont typeface="Wingdings" panose="05000000000000000000" pitchFamily="2" charset="2"/>
                        <a:buChar char="ü"/>
                      </a:pPr>
                      <a:r>
                        <a:rPr lang="es-CO" sz="1400" b="1" dirty="0">
                          <a:effectLst/>
                        </a:rPr>
                        <a:t>MsC en Ingeniería de Sistemas y Computación</a:t>
                      </a:r>
                      <a:r>
                        <a:rPr lang="es-CO" sz="1400" dirty="0">
                          <a:effectLst/>
                        </a:rPr>
                        <a:t>, </a:t>
                      </a:r>
                      <a:r>
                        <a:rPr lang="es-CO" sz="1400" kern="1200" dirty="0">
                          <a:effectLst/>
                        </a:rPr>
                        <a:t>Universidad Nacional de Colombia, Bogotá, Feb 2011 – Mar 2015</a:t>
                      </a:r>
                    </a:p>
                    <a:p>
                      <a:pPr marL="285750" indent="-285750" algn="l">
                        <a:lnSpc>
                          <a:spcPct val="107000"/>
                        </a:lnSpc>
                        <a:spcAft>
                          <a:spcPts val="0"/>
                        </a:spcAft>
                        <a:buFont typeface="Wingdings" panose="05000000000000000000" pitchFamily="2" charset="2"/>
                        <a:buChar char="ü"/>
                      </a:pPr>
                      <a:r>
                        <a:rPr lang="es-CO" sz="1400" b="1" kern="1200" dirty="0">
                          <a:solidFill>
                            <a:schemeClr val="bg1">
                              <a:lumMod val="65000"/>
                            </a:schemeClr>
                          </a:solidFill>
                          <a:effectLst/>
                          <a:latin typeface="Calibri" panose="020F0502020204030204" pitchFamily="34" charset="0"/>
                          <a:ea typeface="Calibri" panose="020F0502020204030204" pitchFamily="34" charset="0"/>
                          <a:cs typeface="Arial" panose="020B0604020202020204" pitchFamily="34" charset="0"/>
                        </a:rPr>
                        <a:t>PhD Ciencia, Tecnologia e innovación, Urbe, Venezuela, Mayo 2024</a:t>
                      </a:r>
                      <a:endParaRPr lang="es-CO" sz="1800" b="1" dirty="0">
                        <a:solidFill>
                          <a:schemeClr val="bg1">
                            <a:lumMod val="6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solidFill>
                      <a:schemeClr val="bg1"/>
                    </a:solidFill>
                  </a:tcPr>
                </a:tc>
                <a:extLst>
                  <a:ext uri="{0D108BD9-81ED-4DB2-BD59-A6C34878D82A}">
                    <a16:rowId xmlns:a16="http://schemas.microsoft.com/office/drawing/2014/main" val="2518993783"/>
                  </a:ext>
                </a:extLst>
              </a:tr>
            </a:tbl>
          </a:graphicData>
        </a:graphic>
      </p:graphicFrame>
      <p:graphicFrame>
        <p:nvGraphicFramePr>
          <p:cNvPr id="25" name="Tabla 24">
            <a:extLst>
              <a:ext uri="{FF2B5EF4-FFF2-40B4-BE49-F238E27FC236}">
                <a16:creationId xmlns:a16="http://schemas.microsoft.com/office/drawing/2014/main" id="{E9D3B83C-8D75-42F7-A905-1B3FBE41A22C}"/>
              </a:ext>
            </a:extLst>
          </p:cNvPr>
          <p:cNvGraphicFramePr>
            <a:graphicFrameLocks noGrp="1"/>
          </p:cNvGraphicFramePr>
          <p:nvPr>
            <p:extLst>
              <p:ext uri="{D42A27DB-BD31-4B8C-83A1-F6EECF244321}">
                <p14:modId xmlns:p14="http://schemas.microsoft.com/office/powerpoint/2010/main" val="2141390704"/>
              </p:ext>
            </p:extLst>
          </p:nvPr>
        </p:nvGraphicFramePr>
        <p:xfrm>
          <a:off x="3341793" y="1467975"/>
          <a:ext cx="8514272" cy="3982288"/>
        </p:xfrm>
        <a:graphic>
          <a:graphicData uri="http://schemas.openxmlformats.org/drawingml/2006/table">
            <a:tbl>
              <a:tblPr firstRow="1" firstCol="1" bandRow="1">
                <a:tableStyleId>{5C22544A-7EE6-4342-B048-85BDC9FD1C3A}</a:tableStyleId>
              </a:tblPr>
              <a:tblGrid>
                <a:gridCol w="8514272">
                  <a:extLst>
                    <a:ext uri="{9D8B030D-6E8A-4147-A177-3AD203B41FA5}">
                      <a16:colId xmlns:a16="http://schemas.microsoft.com/office/drawing/2014/main" val="3037044111"/>
                    </a:ext>
                  </a:extLst>
                </a:gridCol>
              </a:tblGrid>
              <a:tr h="496761">
                <a:tc>
                  <a:txBody>
                    <a:bodyPr/>
                    <a:lstStyle/>
                    <a:p>
                      <a:pPr marL="0" indent="0" algn="l">
                        <a:lnSpc>
                          <a:spcPct val="107000"/>
                        </a:lnSpc>
                        <a:spcAft>
                          <a:spcPts val="0"/>
                        </a:spcAft>
                        <a:buFont typeface="Arial" panose="020B0604020202020204" pitchFamily="34" charset="0"/>
                        <a:buNone/>
                      </a:pPr>
                      <a:r>
                        <a:rPr lang="es-CO" sz="2400" dirty="0">
                          <a:solidFill>
                            <a:schemeClr val="accent1"/>
                          </a:solidFill>
                          <a:effectLst/>
                        </a:rPr>
                        <a:t>Formación complementaria</a:t>
                      </a:r>
                      <a:endParaRPr lang="es-CO" sz="1200" dirty="0">
                        <a:solidFill>
                          <a:schemeClr val="accent1"/>
                        </a:solidFill>
                        <a:effectLst/>
                      </a:endParaRPr>
                    </a:p>
                    <a:p>
                      <a:pPr marL="171450" indent="-171450" algn="l">
                        <a:lnSpc>
                          <a:spcPct val="107000"/>
                        </a:lnSpc>
                        <a:spcAft>
                          <a:spcPts val="0"/>
                        </a:spcAft>
                        <a:buFont typeface="Arial" panose="020B0604020202020204" pitchFamily="34" charset="0"/>
                        <a:buChar char="•"/>
                      </a:pPr>
                      <a:r>
                        <a:rPr lang="es-CO" sz="500" dirty="0">
                          <a:solidFill>
                            <a:schemeClr val="accent1"/>
                          </a:solidFill>
                          <a:effectLst/>
                        </a:rPr>
                        <a:t> </a:t>
                      </a:r>
                      <a:endParaRPr lang="es-CO" sz="1000" dirty="0">
                        <a:solidFill>
                          <a:schemeClr val="accent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oFill/>
                  </a:tcPr>
                </a:tc>
                <a:extLst>
                  <a:ext uri="{0D108BD9-81ED-4DB2-BD59-A6C34878D82A}">
                    <a16:rowId xmlns:a16="http://schemas.microsoft.com/office/drawing/2014/main" val="1893199199"/>
                  </a:ext>
                </a:extLst>
              </a:tr>
              <a:tr h="284200">
                <a:tc>
                  <a:txBody>
                    <a:bodyPr/>
                    <a:lstStyle/>
                    <a:p>
                      <a:pPr marL="285750" marR="0" lvl="0" indent="-285750" algn="l" defTabSz="914400" rtl="0" eaLnBrk="1" fontAlgn="auto" latinLnBrk="0" hangingPunct="1">
                        <a:lnSpc>
                          <a:spcPct val="107000"/>
                        </a:lnSpc>
                        <a:spcBef>
                          <a:spcPts val="0"/>
                        </a:spcBef>
                        <a:spcAft>
                          <a:spcPts val="0"/>
                        </a:spcAft>
                        <a:buClrTx/>
                        <a:buSzTx/>
                        <a:buFont typeface="Wingdings" panose="05000000000000000000" pitchFamily="2" charset="2"/>
                        <a:buChar char="ü"/>
                        <a:tabLst/>
                        <a:defRPr/>
                      </a:pPr>
                      <a:r>
                        <a:rPr lang="en-US" sz="1400" b="1" kern="1200" dirty="0">
                          <a:solidFill>
                            <a:schemeClr val="tx1"/>
                          </a:solidFill>
                          <a:effectLst/>
                          <a:latin typeface="+mn-lt"/>
                          <a:ea typeface="+mn-ea"/>
                          <a:cs typeface="+mn-cs"/>
                        </a:rPr>
                        <a:t>AWS Academy Graduate - </a:t>
                      </a:r>
                      <a:r>
                        <a:rPr lang="en-US" sz="1400" b="0" kern="1200" dirty="0">
                          <a:solidFill>
                            <a:schemeClr val="tx1"/>
                          </a:solidFill>
                          <a:effectLst/>
                          <a:latin typeface="+mn-lt"/>
                          <a:ea typeface="+mn-ea"/>
                          <a:cs typeface="+mn-cs"/>
                        </a:rPr>
                        <a:t>AWS Academy Cloud Foundations,</a:t>
                      </a:r>
                      <a:r>
                        <a:rPr lang="es-CO" sz="1400" b="0" dirty="0">
                          <a:solidFill>
                            <a:schemeClr val="tx1"/>
                          </a:solidFill>
                          <a:effectLst/>
                        </a:rPr>
                        <a:t> 2022                     </a:t>
                      </a:r>
                      <a:r>
                        <a:rPr lang="en-US" sz="1200" b="0" kern="1200" dirty="0">
                          <a:solidFill>
                            <a:schemeClr val="tx1"/>
                          </a:solidFill>
                          <a:effectLst/>
                          <a:latin typeface="+mn-lt"/>
                          <a:ea typeface="+mn-ea"/>
                          <a:cs typeface="+mn-cs"/>
                          <a:hlinkClick r:id="rId7">
                            <a:extLst>
                              <a:ext uri="{A12FA001-AC4F-418D-AE19-62706E023703}">
                                <ahyp:hlinkClr xmlns:ahyp="http://schemas.microsoft.com/office/drawing/2018/hyperlinkcolor" val="tx"/>
                              </a:ext>
                            </a:extLst>
                          </a:hlinkClick>
                        </a:rPr>
                        <a:t>https://www.credly.com/go/p3Uwht36</a:t>
                      </a: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7000"/>
                        </a:lnSpc>
                        <a:spcBef>
                          <a:spcPts val="0"/>
                        </a:spcBef>
                        <a:spcAft>
                          <a:spcPts val="0"/>
                        </a:spcAft>
                        <a:buClrTx/>
                        <a:buSzTx/>
                        <a:buFont typeface="Wingdings" panose="05000000000000000000" pitchFamily="2" charset="2"/>
                        <a:buNone/>
                        <a:tabLst/>
                        <a:defRPr/>
                      </a:pPr>
                      <a:endParaRPr lang="es-CO" sz="1800" b="0" kern="1200" dirty="0">
                        <a:solidFill>
                          <a:schemeClr val="tx1"/>
                        </a:solidFill>
                        <a:effectLst/>
                        <a:latin typeface="+mn-lt"/>
                        <a:ea typeface="+mn-ea"/>
                        <a:cs typeface="+mn-cs"/>
                      </a:endParaRPr>
                    </a:p>
                  </a:txBody>
                  <a:tcPr marL="89535" marR="89535" marT="0" marB="0">
                    <a:noFill/>
                  </a:tcPr>
                </a:tc>
                <a:extLst>
                  <a:ext uri="{0D108BD9-81ED-4DB2-BD59-A6C34878D82A}">
                    <a16:rowId xmlns:a16="http://schemas.microsoft.com/office/drawing/2014/main" val="2518993783"/>
                  </a:ext>
                </a:extLst>
              </a:tr>
              <a:tr h="363929">
                <a:tc>
                  <a:txBody>
                    <a:bodyPr/>
                    <a:lstStyle/>
                    <a:p>
                      <a:pPr marL="285750" marR="0" lvl="0" indent="-285750" algn="l" defTabSz="914400" rtl="0" eaLnBrk="1" fontAlgn="auto" latinLnBrk="0" hangingPunct="1">
                        <a:lnSpc>
                          <a:spcPct val="107000"/>
                        </a:lnSpc>
                        <a:spcBef>
                          <a:spcPts val="0"/>
                        </a:spcBef>
                        <a:spcAft>
                          <a:spcPts val="0"/>
                        </a:spcAft>
                        <a:buClrTx/>
                        <a:buSzTx/>
                        <a:buFont typeface="Wingdings" panose="05000000000000000000" pitchFamily="2" charset="2"/>
                        <a:buChar char="ü"/>
                        <a:tabLst/>
                        <a:defRPr/>
                      </a:pPr>
                      <a:r>
                        <a:rPr lang="en-US" sz="1400" b="1" kern="1200" dirty="0">
                          <a:solidFill>
                            <a:schemeClr val="tx1"/>
                          </a:solidFill>
                          <a:effectLst/>
                          <a:latin typeface="+mn-lt"/>
                          <a:ea typeface="+mn-ea"/>
                          <a:cs typeface="+mn-cs"/>
                        </a:rPr>
                        <a:t>Associate Cloud Engineer Path - </a:t>
                      </a:r>
                      <a:r>
                        <a:rPr lang="en-US" sz="1400" b="0" kern="1200" dirty="0">
                          <a:solidFill>
                            <a:schemeClr val="tx1"/>
                          </a:solidFill>
                          <a:effectLst/>
                          <a:latin typeface="+mn-lt"/>
                          <a:ea typeface="+mn-ea"/>
                          <a:cs typeface="+mn-cs"/>
                        </a:rPr>
                        <a:t>Google Cloud Academy, 2022</a:t>
                      </a:r>
                      <a:r>
                        <a:rPr lang="es-CO" sz="1400" b="0" kern="1200" dirty="0">
                          <a:solidFill>
                            <a:schemeClr val="tx1"/>
                          </a:solidFill>
                          <a:effectLst/>
                          <a:latin typeface="+mn-lt"/>
                          <a:ea typeface="+mn-ea"/>
                          <a:cs typeface="+mn-cs"/>
                        </a:rPr>
                        <a:t> </a:t>
                      </a:r>
                      <a:r>
                        <a:rPr lang="en-US" sz="1200" b="0" kern="1200" dirty="0">
                          <a:solidFill>
                            <a:schemeClr val="tx1"/>
                          </a:solidFill>
                          <a:effectLst/>
                          <a:latin typeface="+mn-lt"/>
                          <a:ea typeface="+mn-ea"/>
                          <a:cs typeface="+mn-cs"/>
                          <a:hlinkClick r:id="rId8">
                            <a:extLst>
                              <a:ext uri="{A12FA001-AC4F-418D-AE19-62706E023703}">
                                <ahyp:hlinkClr xmlns:ahyp="http://schemas.microsoft.com/office/drawing/2018/hyperlinkcolor" val="tx"/>
                              </a:ext>
                            </a:extLst>
                          </a:hlinkClick>
                        </a:rPr>
                        <a:t>https://www.cloudskillsboost.google/public_profiles/c7e7936c-3e37-4bad-b822-74d40c49d0db</a:t>
                      </a:r>
                      <a:endParaRPr lang="en-US" sz="1200" b="0" kern="1200" dirty="0">
                        <a:solidFill>
                          <a:schemeClr val="tx1"/>
                        </a:solidFill>
                        <a:effectLst/>
                        <a:latin typeface="+mn-lt"/>
                        <a:ea typeface="+mn-ea"/>
                        <a:cs typeface="+mn-cs"/>
                      </a:endParaRPr>
                    </a:p>
                    <a:p>
                      <a:pPr marL="171450" indent="-171450" algn="l" defTabSz="914400" rtl="0" eaLnBrk="1" latinLnBrk="0" hangingPunct="1">
                        <a:lnSpc>
                          <a:spcPct val="107000"/>
                        </a:lnSpc>
                        <a:spcAft>
                          <a:spcPts val="0"/>
                        </a:spcAft>
                        <a:buFont typeface="Arial" panose="020B0604020202020204" pitchFamily="34" charset="0"/>
                        <a:buChar char="•"/>
                      </a:pPr>
                      <a:endParaRPr lang="es-CO" sz="1200" b="0" kern="1200" dirty="0">
                        <a:solidFill>
                          <a:schemeClr val="tx1"/>
                        </a:solidFill>
                        <a:effectLst/>
                        <a:latin typeface="+mn-lt"/>
                        <a:ea typeface="+mn-ea"/>
                        <a:cs typeface="+mn-cs"/>
                      </a:endParaRPr>
                    </a:p>
                  </a:txBody>
                  <a:tcPr marL="89535" marR="89535" marT="0" marB="0">
                    <a:noFill/>
                  </a:tcPr>
                </a:tc>
                <a:extLst>
                  <a:ext uri="{0D108BD9-81ED-4DB2-BD59-A6C34878D82A}">
                    <a16:rowId xmlns:a16="http://schemas.microsoft.com/office/drawing/2014/main" val="1943320936"/>
                  </a:ext>
                </a:extLst>
              </a:tr>
              <a:tr h="363929">
                <a:tc>
                  <a:txBody>
                    <a:bodyPr/>
                    <a:lstStyle/>
                    <a:p>
                      <a:pPr marL="285750" indent="-285750" algn="l" defTabSz="914400" rtl="0" eaLnBrk="1" latinLnBrk="0" hangingPunct="1">
                        <a:lnSpc>
                          <a:spcPct val="107000"/>
                        </a:lnSpc>
                        <a:spcAft>
                          <a:spcPts val="0"/>
                        </a:spcAft>
                        <a:buFont typeface="Wingdings" panose="05000000000000000000" pitchFamily="2" charset="2"/>
                        <a:buChar char="ü"/>
                      </a:pPr>
                      <a:r>
                        <a:rPr lang="es-CO" sz="1400" b="1" kern="1200" dirty="0">
                          <a:solidFill>
                            <a:schemeClr val="tx1"/>
                          </a:solidFill>
                          <a:effectLst/>
                          <a:latin typeface="+mn-lt"/>
                          <a:ea typeface="+mn-ea"/>
                          <a:cs typeface="+mn-cs"/>
                        </a:rPr>
                        <a:t>Fundamentos De Programación Con Énfasis En Cloud Computing – </a:t>
                      </a:r>
                      <a:r>
                        <a:rPr lang="es-CO" sz="1400" b="0" kern="1200" dirty="0">
                          <a:solidFill>
                            <a:schemeClr val="tx1"/>
                          </a:solidFill>
                          <a:effectLst/>
                          <a:latin typeface="+mn-lt"/>
                          <a:ea typeface="+mn-ea"/>
                          <a:cs typeface="+mn-cs"/>
                        </a:rPr>
                        <a:t>AWS Academy y Misión Tic 2022</a:t>
                      </a:r>
                    </a:p>
                    <a:p>
                      <a:pPr marL="285750" indent="-285750" algn="l" defTabSz="914400" rtl="0" eaLnBrk="1" latinLnBrk="0" hangingPunct="1">
                        <a:lnSpc>
                          <a:spcPct val="107000"/>
                        </a:lnSpc>
                        <a:spcAft>
                          <a:spcPts val="0"/>
                        </a:spcAft>
                        <a:buFont typeface="Arial" panose="020B0604020202020204" pitchFamily="34" charset="0"/>
                        <a:buChar char="•"/>
                      </a:pPr>
                      <a:endParaRPr lang="es-CO" sz="1400" b="1" kern="1200" dirty="0">
                        <a:solidFill>
                          <a:schemeClr val="tx1"/>
                        </a:solidFill>
                        <a:effectLst/>
                        <a:latin typeface="+mn-lt"/>
                        <a:ea typeface="+mn-ea"/>
                        <a:cs typeface="+mn-cs"/>
                      </a:endParaRPr>
                    </a:p>
                  </a:txBody>
                  <a:tcPr marL="89535" marR="89535" marT="0" marB="0">
                    <a:noFill/>
                  </a:tcPr>
                </a:tc>
                <a:extLst>
                  <a:ext uri="{0D108BD9-81ED-4DB2-BD59-A6C34878D82A}">
                    <a16:rowId xmlns:a16="http://schemas.microsoft.com/office/drawing/2014/main" val="699977986"/>
                  </a:ext>
                </a:extLst>
              </a:tr>
              <a:tr h="363929">
                <a:tc>
                  <a:txBody>
                    <a:bodyPr/>
                    <a:lstStyle/>
                    <a:p>
                      <a:pPr marL="285750" indent="-285750" algn="l" defTabSz="914400" rtl="0" eaLnBrk="1" latinLnBrk="0" hangingPunct="1">
                        <a:lnSpc>
                          <a:spcPct val="107000"/>
                        </a:lnSpc>
                        <a:spcAft>
                          <a:spcPts val="0"/>
                        </a:spcAft>
                        <a:buFont typeface="Wingdings" panose="05000000000000000000" pitchFamily="2" charset="2"/>
                        <a:buChar char="ü"/>
                      </a:pPr>
                      <a:r>
                        <a:rPr lang="en-US" sz="1400" b="1" kern="1200" dirty="0">
                          <a:solidFill>
                            <a:schemeClr val="tx1"/>
                          </a:solidFill>
                          <a:effectLst/>
                          <a:latin typeface="+mn-lt"/>
                          <a:ea typeface="+mn-ea"/>
                          <a:cs typeface="+mn-cs"/>
                        </a:rPr>
                        <a:t>Google Cloud Computing Foundations – </a:t>
                      </a:r>
                      <a:r>
                        <a:rPr lang="en-US" sz="1400" b="0" kern="1200" dirty="0">
                          <a:solidFill>
                            <a:schemeClr val="tx1"/>
                          </a:solidFill>
                          <a:effectLst/>
                          <a:latin typeface="+mn-lt"/>
                          <a:ea typeface="+mn-ea"/>
                          <a:cs typeface="+mn-cs"/>
                        </a:rPr>
                        <a:t>Google Academy, 2022</a:t>
                      </a:r>
                      <a:endParaRPr lang="es-CO" sz="1400" b="0" kern="1200" dirty="0">
                        <a:solidFill>
                          <a:schemeClr val="tx1"/>
                        </a:solidFill>
                        <a:effectLst/>
                        <a:latin typeface="+mn-lt"/>
                        <a:ea typeface="+mn-ea"/>
                        <a:cs typeface="+mn-cs"/>
                      </a:endParaRPr>
                    </a:p>
                  </a:txBody>
                  <a:tcPr marL="89535" marR="89535" marT="0" marB="0">
                    <a:noFill/>
                  </a:tcPr>
                </a:tc>
                <a:extLst>
                  <a:ext uri="{0D108BD9-81ED-4DB2-BD59-A6C34878D82A}">
                    <a16:rowId xmlns:a16="http://schemas.microsoft.com/office/drawing/2014/main" val="2507507024"/>
                  </a:ext>
                </a:extLst>
              </a:tr>
              <a:tr h="363929">
                <a:tc>
                  <a:txBody>
                    <a:bodyPr/>
                    <a:lstStyle/>
                    <a:p>
                      <a:pPr marL="285750" indent="-285750" algn="l" defTabSz="914400" rtl="0" eaLnBrk="1" latinLnBrk="0" hangingPunct="1">
                        <a:lnSpc>
                          <a:spcPct val="107000"/>
                        </a:lnSpc>
                        <a:spcAft>
                          <a:spcPts val="0"/>
                        </a:spcAft>
                        <a:buFont typeface="Wingdings" panose="05000000000000000000" pitchFamily="2" charset="2"/>
                        <a:buChar char="ü"/>
                      </a:pPr>
                      <a:r>
                        <a:rPr lang="es-ES" sz="1400" b="1" kern="1200" dirty="0">
                          <a:solidFill>
                            <a:schemeClr val="tx1"/>
                          </a:solidFill>
                          <a:effectLst/>
                          <a:latin typeface="+mn-lt"/>
                          <a:ea typeface="+mn-ea"/>
                          <a:cs typeface="+mn-cs"/>
                        </a:rPr>
                        <a:t>Aplicación de cloud: retos y oportunidades de mejora para las empresas de software gestionando la computación en la nube – </a:t>
                      </a:r>
                      <a:r>
                        <a:rPr lang="es-ES" sz="1400" b="0" kern="1200" dirty="0" err="1">
                          <a:solidFill>
                            <a:schemeClr val="tx1"/>
                          </a:solidFill>
                          <a:effectLst/>
                          <a:latin typeface="+mn-lt"/>
                          <a:ea typeface="+mn-ea"/>
                          <a:cs typeface="+mn-cs"/>
                        </a:rPr>
                        <a:t>Fedesoft</a:t>
                      </a:r>
                      <a:r>
                        <a:rPr lang="es-ES" sz="1400" b="0" kern="1200" dirty="0">
                          <a:solidFill>
                            <a:schemeClr val="tx1"/>
                          </a:solidFill>
                          <a:effectLst/>
                          <a:latin typeface="+mn-lt"/>
                          <a:ea typeface="+mn-ea"/>
                          <a:cs typeface="+mn-cs"/>
                        </a:rPr>
                        <a:t>, 2023</a:t>
                      </a:r>
                    </a:p>
                    <a:p>
                      <a:pPr marL="0" indent="0" algn="l" defTabSz="914400" rtl="0" eaLnBrk="1" latinLnBrk="0" hangingPunct="1">
                        <a:lnSpc>
                          <a:spcPct val="107000"/>
                        </a:lnSpc>
                        <a:spcAft>
                          <a:spcPts val="0"/>
                        </a:spcAft>
                        <a:buFont typeface="Wingdings" panose="05000000000000000000" pitchFamily="2" charset="2"/>
                        <a:buNone/>
                      </a:pPr>
                      <a:endParaRPr lang="es-ES" sz="1400" b="0" kern="1200" dirty="0">
                        <a:solidFill>
                          <a:schemeClr val="tx1"/>
                        </a:solidFill>
                        <a:effectLst/>
                        <a:latin typeface="+mn-lt"/>
                        <a:ea typeface="+mn-ea"/>
                        <a:cs typeface="+mn-cs"/>
                      </a:endParaRPr>
                    </a:p>
                    <a:p>
                      <a:pPr marL="285750" indent="-285750" algn="l" defTabSz="914400" rtl="0" eaLnBrk="1" latinLnBrk="0" hangingPunct="1">
                        <a:lnSpc>
                          <a:spcPct val="107000"/>
                        </a:lnSpc>
                        <a:spcAft>
                          <a:spcPts val="0"/>
                        </a:spcAft>
                        <a:buFont typeface="Wingdings" panose="05000000000000000000" pitchFamily="2" charset="2"/>
                        <a:buChar char="ü"/>
                      </a:pPr>
                      <a:r>
                        <a:rPr lang="es-ES" sz="1400" b="1" kern="1200" dirty="0">
                          <a:solidFill>
                            <a:schemeClr val="tx1"/>
                          </a:solidFill>
                          <a:effectLst/>
                          <a:latin typeface="+mn-lt"/>
                          <a:ea typeface="+mn-ea"/>
                          <a:cs typeface="+mn-cs"/>
                        </a:rPr>
                        <a:t>Desarrollo De Aplicaciones Web En Angular, Para El Nivel </a:t>
                      </a:r>
                      <a:r>
                        <a:rPr lang="es-ES" sz="1400" b="1" kern="1200" dirty="0" err="1">
                          <a:solidFill>
                            <a:schemeClr val="tx1"/>
                          </a:solidFill>
                          <a:effectLst/>
                          <a:latin typeface="+mn-lt"/>
                          <a:ea typeface="+mn-ea"/>
                          <a:cs typeface="+mn-cs"/>
                        </a:rPr>
                        <a:t>Frontend</a:t>
                      </a:r>
                      <a:r>
                        <a:rPr lang="es-ES" sz="1400" b="1" kern="1200" dirty="0">
                          <a:solidFill>
                            <a:schemeClr val="tx1"/>
                          </a:solidFill>
                          <a:effectLst/>
                          <a:latin typeface="+mn-lt"/>
                          <a:ea typeface="+mn-ea"/>
                          <a:cs typeface="+mn-cs"/>
                        </a:rPr>
                        <a:t> </a:t>
                      </a:r>
                      <a:r>
                        <a:rPr lang="es-ES" sz="1400" b="0" kern="1200" dirty="0">
                          <a:solidFill>
                            <a:schemeClr val="tx1"/>
                          </a:solidFill>
                          <a:effectLst/>
                          <a:latin typeface="+mn-lt"/>
                          <a:ea typeface="+mn-ea"/>
                          <a:cs typeface="+mn-cs"/>
                        </a:rPr>
                        <a:t>– Universidad EAFIT,  2023 </a:t>
                      </a:r>
                      <a:endParaRPr lang="es-CO" sz="1400" b="1" kern="1200" dirty="0">
                        <a:solidFill>
                          <a:schemeClr val="tx1"/>
                        </a:solidFill>
                        <a:effectLst/>
                        <a:latin typeface="+mn-lt"/>
                        <a:ea typeface="+mn-ea"/>
                        <a:cs typeface="+mn-cs"/>
                      </a:endParaRPr>
                    </a:p>
                    <a:p>
                      <a:pPr marL="285750" indent="-285750" algn="l" defTabSz="914400" rtl="0" eaLnBrk="1" latinLnBrk="0" hangingPunct="1">
                        <a:lnSpc>
                          <a:spcPct val="107000"/>
                        </a:lnSpc>
                        <a:spcAft>
                          <a:spcPts val="0"/>
                        </a:spcAft>
                        <a:buFont typeface="Wingdings" panose="05000000000000000000" pitchFamily="2" charset="2"/>
                        <a:buChar char="ü"/>
                      </a:pPr>
                      <a:endParaRPr lang="es-CO" sz="1400" b="1" kern="1200" dirty="0">
                        <a:solidFill>
                          <a:schemeClr val="tx1"/>
                        </a:solidFill>
                        <a:effectLst/>
                        <a:latin typeface="+mn-lt"/>
                        <a:ea typeface="+mn-ea"/>
                        <a:cs typeface="+mn-cs"/>
                      </a:endParaRPr>
                    </a:p>
                    <a:p>
                      <a:pPr marL="285750" indent="-285750" algn="l" defTabSz="914400" rtl="0" eaLnBrk="1" latinLnBrk="0" hangingPunct="1">
                        <a:lnSpc>
                          <a:spcPct val="107000"/>
                        </a:lnSpc>
                        <a:spcAft>
                          <a:spcPts val="0"/>
                        </a:spcAft>
                        <a:buFont typeface="Wingdings" panose="05000000000000000000" pitchFamily="2" charset="2"/>
                        <a:buChar char="ü"/>
                      </a:pPr>
                      <a:r>
                        <a:rPr lang="es-CO" sz="1400" b="1" kern="1200" dirty="0">
                          <a:solidFill>
                            <a:schemeClr val="tx1"/>
                          </a:solidFill>
                          <a:effectLst/>
                          <a:latin typeface="+mn-lt"/>
                          <a:ea typeface="+mn-ea"/>
                          <a:cs typeface="+mn-cs"/>
                        </a:rPr>
                        <a:t>Microsoft Scrum Foundations – </a:t>
                      </a:r>
                      <a:r>
                        <a:rPr lang="es-CO" sz="1400" b="0" kern="1200" dirty="0" err="1">
                          <a:solidFill>
                            <a:schemeClr val="tx1"/>
                          </a:solidFill>
                          <a:effectLst/>
                          <a:latin typeface="+mn-lt"/>
                          <a:ea typeface="+mn-ea"/>
                          <a:cs typeface="+mn-cs"/>
                        </a:rPr>
                        <a:t>Intelligent</a:t>
                      </a:r>
                      <a:r>
                        <a:rPr lang="es-CO" sz="1400" b="0" kern="1200" dirty="0">
                          <a:solidFill>
                            <a:schemeClr val="tx1"/>
                          </a:solidFill>
                          <a:effectLst/>
                          <a:latin typeface="+mn-lt"/>
                          <a:ea typeface="+mn-ea"/>
                          <a:cs typeface="+mn-cs"/>
                        </a:rPr>
                        <a:t> Training - </a:t>
                      </a:r>
                      <a:r>
                        <a:rPr lang="es-CO" sz="1400" b="0" kern="1200" dirty="0" err="1">
                          <a:solidFill>
                            <a:schemeClr val="tx1"/>
                          </a:solidFill>
                          <a:effectLst/>
                          <a:latin typeface="+mn-lt"/>
                          <a:ea typeface="+mn-ea"/>
                          <a:cs typeface="+mn-cs"/>
                        </a:rPr>
                        <a:t>MinTic</a:t>
                      </a:r>
                      <a:r>
                        <a:rPr lang="es-CO" sz="1400" b="0" kern="1200" dirty="0">
                          <a:solidFill>
                            <a:schemeClr val="tx1"/>
                          </a:solidFill>
                          <a:effectLst/>
                          <a:latin typeface="+mn-lt"/>
                          <a:ea typeface="+mn-ea"/>
                          <a:cs typeface="+mn-cs"/>
                        </a:rPr>
                        <a:t> , 2023</a:t>
                      </a:r>
                    </a:p>
                  </a:txBody>
                  <a:tcPr marL="89535" marR="89535" marT="0" marB="0">
                    <a:noFill/>
                  </a:tcPr>
                </a:tc>
                <a:extLst>
                  <a:ext uri="{0D108BD9-81ED-4DB2-BD59-A6C34878D82A}">
                    <a16:rowId xmlns:a16="http://schemas.microsoft.com/office/drawing/2014/main" val="1099362892"/>
                  </a:ext>
                </a:extLst>
              </a:tr>
            </a:tbl>
          </a:graphicData>
        </a:graphic>
      </p:graphicFrame>
      <p:graphicFrame>
        <p:nvGraphicFramePr>
          <p:cNvPr id="33" name="Tabla 32">
            <a:extLst>
              <a:ext uri="{FF2B5EF4-FFF2-40B4-BE49-F238E27FC236}">
                <a16:creationId xmlns:a16="http://schemas.microsoft.com/office/drawing/2014/main" id="{6CCB9D7C-FCF5-46D5-9558-727A06D5218F}"/>
              </a:ext>
            </a:extLst>
          </p:cNvPr>
          <p:cNvGraphicFramePr>
            <a:graphicFrameLocks noGrp="1"/>
          </p:cNvGraphicFramePr>
          <p:nvPr>
            <p:extLst>
              <p:ext uri="{D42A27DB-BD31-4B8C-83A1-F6EECF244321}">
                <p14:modId xmlns:p14="http://schemas.microsoft.com/office/powerpoint/2010/main" val="672090083"/>
              </p:ext>
            </p:extLst>
          </p:nvPr>
        </p:nvGraphicFramePr>
        <p:xfrm>
          <a:off x="3390180" y="5540441"/>
          <a:ext cx="8617789" cy="1111441"/>
        </p:xfrm>
        <a:graphic>
          <a:graphicData uri="http://schemas.openxmlformats.org/drawingml/2006/table">
            <a:tbl>
              <a:tblPr firstRow="1" firstCol="1" bandRow="1">
                <a:tableStyleId>{2D5ABB26-0587-4C30-8999-92F81FD0307C}</a:tableStyleId>
              </a:tblPr>
              <a:tblGrid>
                <a:gridCol w="8617789">
                  <a:extLst>
                    <a:ext uri="{9D8B030D-6E8A-4147-A177-3AD203B41FA5}">
                      <a16:colId xmlns:a16="http://schemas.microsoft.com/office/drawing/2014/main" val="3037044111"/>
                    </a:ext>
                  </a:extLst>
                </a:gridCol>
              </a:tblGrid>
              <a:tr h="568612">
                <a:tc>
                  <a:txBody>
                    <a:bodyPr/>
                    <a:lstStyle/>
                    <a:p>
                      <a:pPr marL="0" indent="0" algn="l" defTabSz="914400" rtl="0" eaLnBrk="1" latinLnBrk="0" hangingPunct="1">
                        <a:lnSpc>
                          <a:spcPct val="107000"/>
                        </a:lnSpc>
                        <a:spcAft>
                          <a:spcPts val="0"/>
                        </a:spcAft>
                        <a:buFont typeface="Arial" panose="020B0604020202020204" pitchFamily="34" charset="0"/>
                        <a:buNone/>
                      </a:pPr>
                      <a:r>
                        <a:rPr lang="es-CO" sz="2400" b="1" kern="1200" dirty="0">
                          <a:solidFill>
                            <a:schemeClr val="accent1"/>
                          </a:solidFill>
                          <a:effectLst/>
                          <a:latin typeface="+mn-lt"/>
                          <a:ea typeface="+mn-ea"/>
                          <a:cs typeface="+mn-cs"/>
                        </a:rPr>
                        <a:t>Experiencia profesional</a:t>
                      </a:r>
                    </a:p>
                    <a:p>
                      <a:pPr algn="l">
                        <a:lnSpc>
                          <a:spcPct val="107000"/>
                        </a:lnSpc>
                        <a:spcAft>
                          <a:spcPts val="0"/>
                        </a:spcAft>
                      </a:pPr>
                      <a:endParaRPr lang="es-CO" sz="1200" dirty="0">
                        <a:effectLst/>
                      </a:endParaRPr>
                    </a:p>
                    <a:p>
                      <a:pPr algn="l">
                        <a:lnSpc>
                          <a:spcPct val="107000"/>
                        </a:lnSpc>
                        <a:spcAft>
                          <a:spcPts val="0"/>
                        </a:spcAft>
                      </a:pPr>
                      <a:r>
                        <a:rPr lang="es-CO" sz="500" dirty="0">
                          <a:effectLst/>
                        </a:rPr>
                        <a:t> </a:t>
                      </a:r>
                      <a:endParaRPr lang="es-CO" sz="1000" dirty="0">
                        <a:solidFill>
                          <a:schemeClr val="accent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bg1"/>
                    </a:solidFill>
                  </a:tcPr>
                </a:tc>
                <a:extLst>
                  <a:ext uri="{0D108BD9-81ED-4DB2-BD59-A6C34878D82A}">
                    <a16:rowId xmlns:a16="http://schemas.microsoft.com/office/drawing/2014/main" val="1893199199"/>
                  </a:ext>
                </a:extLst>
              </a:tr>
              <a:tr h="381772">
                <a:tc>
                  <a:txBody>
                    <a:bodyPr/>
                    <a:lstStyle/>
                    <a:p>
                      <a:pPr marL="285750" indent="-285750" algn="l">
                        <a:lnSpc>
                          <a:spcPct val="107000"/>
                        </a:lnSpc>
                        <a:spcAft>
                          <a:spcPts val="0"/>
                        </a:spcAft>
                        <a:buFont typeface="Wingdings" panose="05000000000000000000" pitchFamily="2" charset="2"/>
                        <a:buChar char="ü"/>
                      </a:pPr>
                      <a:r>
                        <a:rPr lang="es-CO" sz="1400" b="1" dirty="0">
                          <a:effectLst/>
                        </a:rPr>
                        <a:t>Docente Universitario</a:t>
                      </a:r>
                      <a:r>
                        <a:rPr lang="es-CO" sz="1400" dirty="0">
                          <a:effectLst/>
                        </a:rPr>
                        <a:t>, Universidad Popular del Cesar sede Valledupar,  </a:t>
                      </a:r>
                      <a:r>
                        <a:rPr lang="es-CO" sz="1400" kern="1200" dirty="0">
                          <a:effectLst/>
                        </a:rPr>
                        <a:t>marzo del 2013.</a:t>
                      </a:r>
                    </a:p>
                    <a:p>
                      <a:pPr marL="285750" indent="-285750" algn="l">
                        <a:lnSpc>
                          <a:spcPct val="107000"/>
                        </a:lnSpc>
                        <a:spcAft>
                          <a:spcPts val="0"/>
                        </a:spcAft>
                        <a:buFont typeface="Wingdings" panose="05000000000000000000" pitchFamily="2" charset="2"/>
                        <a:buChar char="ü"/>
                      </a:pPr>
                      <a:r>
                        <a:rPr lang="es-CO" sz="1400" b="1" kern="1200" dirty="0">
                          <a:effectLst/>
                        </a:rPr>
                        <a:t>Técnico de Sistemas Grado 11</a:t>
                      </a:r>
                      <a:r>
                        <a:rPr lang="es-CO" sz="1400" dirty="0">
                          <a:effectLst/>
                        </a:rPr>
                        <a:t>, </a:t>
                      </a:r>
                      <a:r>
                        <a:rPr lang="es-CO" sz="1400" kern="1200" dirty="0">
                          <a:effectLst/>
                        </a:rPr>
                        <a:t>Rama judicial Seccional Cesar, SRPA Valledupar, Junio del 2009</a:t>
                      </a:r>
                      <a:endParaRPr lang="es-CO" sz="1800" b="0" dirty="0">
                        <a:solidFill>
                          <a:schemeClr val="accent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solidFill>
                      <a:schemeClr val="bg1"/>
                    </a:solidFill>
                  </a:tcPr>
                </a:tc>
                <a:extLst>
                  <a:ext uri="{0D108BD9-81ED-4DB2-BD59-A6C34878D82A}">
                    <a16:rowId xmlns:a16="http://schemas.microsoft.com/office/drawing/2014/main" val="2518993783"/>
                  </a:ext>
                </a:extLst>
              </a:tr>
            </a:tbl>
          </a:graphicData>
        </a:graphic>
      </p:graphicFrame>
    </p:spTree>
    <p:extLst>
      <p:ext uri="{BB962C8B-B14F-4D97-AF65-F5344CB8AC3E}">
        <p14:creationId xmlns:p14="http://schemas.microsoft.com/office/powerpoint/2010/main" val="29954237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13" name="Imagen 12">
            <a:hlinkClick r:id="" action="ppaction://hlinkshowjump?jump=previousslide"/>
          </p:cNvPr>
          <p:cNvPicPr>
            <a:picLocks noChangeAspect="1"/>
          </p:cNvPicPr>
          <p:nvPr/>
        </p:nvPicPr>
        <p:blipFill rotWithShape="1">
          <a:blip r:embed="rId4" cstate="print">
            <a:extLst>
              <a:ext uri="{28A0092B-C50C-407E-A947-70E740481C1C}">
                <a14:useLocalDpi xmlns:a14="http://schemas.microsoft.com/office/drawing/2010/main" val="0"/>
              </a:ext>
            </a:extLst>
          </a:blip>
          <a:srcRect r="79898" b="52005"/>
          <a:stretch/>
        </p:blipFill>
        <p:spPr>
          <a:xfrm>
            <a:off x="244698" y="6121096"/>
            <a:ext cx="563059" cy="563039"/>
          </a:xfrm>
          <a:prstGeom prst="rect">
            <a:avLst/>
          </a:prstGeom>
        </p:spPr>
      </p:pic>
      <p:pic>
        <p:nvPicPr>
          <p:cNvPr id="14" name="Imagen 13">
            <a:hlinkClick r:id="" action="ppaction://hlinkshowjump?jump=nextslide"/>
          </p:cNvPr>
          <p:cNvPicPr>
            <a:picLocks noChangeAspect="1"/>
          </p:cNvPicPr>
          <p:nvPr/>
        </p:nvPicPr>
        <p:blipFill rotWithShape="1">
          <a:blip r:embed="rId4" cstate="print">
            <a:extLst>
              <a:ext uri="{28A0092B-C50C-407E-A947-70E740481C1C}">
                <a14:useLocalDpi xmlns:a14="http://schemas.microsoft.com/office/drawing/2010/main" val="0"/>
              </a:ext>
            </a:extLst>
          </a:blip>
          <a:srcRect r="79898" b="52005"/>
          <a:stretch/>
        </p:blipFill>
        <p:spPr>
          <a:xfrm rot="10800000">
            <a:off x="881418" y="6121095"/>
            <a:ext cx="563059" cy="563039"/>
          </a:xfrm>
          <a:prstGeom prst="rect">
            <a:avLst/>
          </a:prstGeom>
        </p:spPr>
      </p:pic>
      <p:sp>
        <p:nvSpPr>
          <p:cNvPr id="7" name="Rectángulo 6">
            <a:extLst>
              <a:ext uri="{FF2B5EF4-FFF2-40B4-BE49-F238E27FC236}">
                <a16:creationId xmlns:a16="http://schemas.microsoft.com/office/drawing/2014/main" id="{53784206-C25B-42E5-B52E-5A15AED1C967}"/>
              </a:ext>
            </a:extLst>
          </p:cNvPr>
          <p:cNvSpPr/>
          <p:nvPr/>
        </p:nvSpPr>
        <p:spPr>
          <a:xfrm>
            <a:off x="1727201" y="0"/>
            <a:ext cx="10464800" cy="307777"/>
          </a:xfrm>
          <a:prstGeom prst="rect">
            <a:avLst/>
          </a:prstGeom>
          <a:noFill/>
        </p:spPr>
        <p:txBody>
          <a:bodyPr wrap="square">
            <a:spAutoFit/>
          </a:bodyPr>
          <a:lstStyle/>
          <a:p>
            <a:pPr algn="r"/>
            <a:r>
              <a:rPr lang="es-ES" sz="1400" b="1" dirty="0">
                <a:solidFill>
                  <a:schemeClr val="accent2"/>
                </a:solidFill>
              </a:rPr>
              <a:t>UNIDAD 3. PATRONES CREACIONALES </a:t>
            </a:r>
            <a:r>
              <a:rPr lang="es-ES" sz="1400" b="1" dirty="0"/>
              <a:t>-</a:t>
            </a:r>
            <a:r>
              <a:rPr lang="es-ES" sz="1400" b="1" dirty="0">
                <a:solidFill>
                  <a:schemeClr val="accent2"/>
                </a:solidFill>
              </a:rPr>
              <a:t> </a:t>
            </a:r>
            <a:r>
              <a:rPr lang="es-ES" sz="1400" b="1" dirty="0">
                <a:solidFill>
                  <a:schemeClr val="accent1"/>
                </a:solidFill>
              </a:rPr>
              <a:t>MODULO DE PATRONES DE DISEÑO DE SOFTWARE </a:t>
            </a:r>
          </a:p>
        </p:txBody>
      </p:sp>
      <p:sp>
        <p:nvSpPr>
          <p:cNvPr id="11" name="CuadroTexto 10">
            <a:extLst>
              <a:ext uri="{FF2B5EF4-FFF2-40B4-BE49-F238E27FC236}">
                <a16:creationId xmlns:a16="http://schemas.microsoft.com/office/drawing/2014/main" id="{E2690717-B53E-47C7-B618-505D804D774B}"/>
              </a:ext>
            </a:extLst>
          </p:cNvPr>
          <p:cNvSpPr txBox="1"/>
          <p:nvPr/>
        </p:nvSpPr>
        <p:spPr>
          <a:xfrm>
            <a:off x="372534" y="1031368"/>
            <a:ext cx="11404600" cy="523220"/>
          </a:xfrm>
          <a:prstGeom prst="rect">
            <a:avLst/>
          </a:prstGeom>
          <a:solidFill>
            <a:schemeClr val="bg1">
              <a:lumMod val="85000"/>
            </a:schemeClr>
          </a:solidFill>
        </p:spPr>
        <p:txBody>
          <a:bodyPr wrap="square" rtlCol="0">
            <a:spAutoFit/>
          </a:bodyPr>
          <a:lstStyle/>
          <a:p>
            <a:r>
              <a:rPr lang="es-MX" sz="2800" b="1" dirty="0">
                <a:solidFill>
                  <a:schemeClr val="accent6">
                    <a:lumMod val="75000"/>
                  </a:schemeClr>
                </a:solidFill>
                <a:latin typeface="Arial" panose="020B0604020202020204" pitchFamily="34" charset="0"/>
                <a:cs typeface="Arial" panose="020B0604020202020204" pitchFamily="34" charset="0"/>
              </a:rPr>
              <a:t>Patrones Estructurales – </a:t>
            </a:r>
            <a:r>
              <a:rPr lang="es-MX" sz="2800" b="1" dirty="0">
                <a:solidFill>
                  <a:srgbClr val="FF0000"/>
                </a:solidFill>
                <a:latin typeface="Arial" panose="020B0604020202020204" pitchFamily="34" charset="0"/>
                <a:cs typeface="Arial" panose="020B0604020202020204" pitchFamily="34" charset="0"/>
              </a:rPr>
              <a:t>Composite</a:t>
            </a:r>
            <a:endParaRPr lang="es-CO" sz="2800" b="1" dirty="0">
              <a:solidFill>
                <a:srgbClr val="FF0000"/>
              </a:solidFill>
              <a:latin typeface="Arial" panose="020B0604020202020204" pitchFamily="34" charset="0"/>
              <a:cs typeface="Arial" panose="020B0604020202020204" pitchFamily="34" charset="0"/>
            </a:endParaRPr>
          </a:p>
        </p:txBody>
      </p:sp>
      <p:sp>
        <p:nvSpPr>
          <p:cNvPr id="2" name="CuadroTexto 1">
            <a:extLst>
              <a:ext uri="{FF2B5EF4-FFF2-40B4-BE49-F238E27FC236}">
                <a16:creationId xmlns:a16="http://schemas.microsoft.com/office/drawing/2014/main" id="{D32F4A45-C7C8-4FE9-A7EC-EE161BD67750}"/>
              </a:ext>
            </a:extLst>
          </p:cNvPr>
          <p:cNvSpPr txBox="1"/>
          <p:nvPr/>
        </p:nvSpPr>
        <p:spPr>
          <a:xfrm>
            <a:off x="3090333" y="5826632"/>
            <a:ext cx="6011334" cy="954107"/>
          </a:xfrm>
          <a:prstGeom prst="rect">
            <a:avLst/>
          </a:prstGeom>
          <a:solidFill>
            <a:schemeClr val="bg1"/>
          </a:solidFill>
        </p:spPr>
        <p:txBody>
          <a:bodyPr wrap="square" rtlCol="0">
            <a:spAutoFit/>
          </a:bodyPr>
          <a:lstStyle/>
          <a:p>
            <a:r>
              <a:rPr lang="es-ES" sz="1400" b="1" dirty="0" err="1"/>
              <a:t>Leaf</a:t>
            </a:r>
            <a:r>
              <a:rPr lang="es-ES" sz="1400" dirty="0"/>
              <a:t>: El </a:t>
            </a:r>
            <a:r>
              <a:rPr lang="es-ES" sz="1400" dirty="0" err="1"/>
              <a:t>leaf</a:t>
            </a:r>
            <a:r>
              <a:rPr lang="es-ES" sz="1400" dirty="0"/>
              <a:t> u hoja, representa la parte más simple o pequeña de toda la estructura y ésta hereda de </a:t>
            </a:r>
            <a:r>
              <a:rPr lang="es-ES" sz="1400" dirty="0" err="1"/>
              <a:t>Component</a:t>
            </a:r>
            <a:r>
              <a:rPr lang="es-ES" sz="1400" dirty="0"/>
              <a:t>. </a:t>
            </a:r>
            <a:r>
              <a:rPr lang="es-ES" sz="1400" dirty="0" err="1"/>
              <a:t>Leaf</a:t>
            </a:r>
            <a:r>
              <a:rPr lang="es-ES" sz="1400" dirty="0"/>
              <a:t> recibe su nombre de la teoría de árboles, donde se le nombra así a todo nodo que no tiene descendencia, en este caso son clases simple que no están compuestas de otras.</a:t>
            </a:r>
          </a:p>
        </p:txBody>
      </p:sp>
      <p:pic>
        <p:nvPicPr>
          <p:cNvPr id="1026" name="Picture 2" descr="Estructura del patrón de diseño Composite">
            <a:extLst>
              <a:ext uri="{FF2B5EF4-FFF2-40B4-BE49-F238E27FC236}">
                <a16:creationId xmlns:a16="http://schemas.microsoft.com/office/drawing/2014/main" id="{1F407387-D4D3-4F6D-9C52-192FF38E764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67900" y="2029365"/>
            <a:ext cx="5697612" cy="3710482"/>
          </a:xfrm>
          <a:prstGeom prst="rect">
            <a:avLst/>
          </a:prstGeom>
          <a:noFill/>
          <a:extLst>
            <a:ext uri="{909E8E84-426E-40DD-AFC4-6F175D3DCCD1}">
              <a14:hiddenFill xmlns:a14="http://schemas.microsoft.com/office/drawing/2010/main">
                <a:solidFill>
                  <a:srgbClr val="FFFFFF"/>
                </a:solidFill>
              </a14:hiddenFill>
            </a:ext>
          </a:extLst>
        </p:spPr>
      </p:pic>
      <p:sp>
        <p:nvSpPr>
          <p:cNvPr id="3" name="Rectángulo 2">
            <a:extLst>
              <a:ext uri="{FF2B5EF4-FFF2-40B4-BE49-F238E27FC236}">
                <a16:creationId xmlns:a16="http://schemas.microsoft.com/office/drawing/2014/main" id="{9D7BCDD7-BDCE-41B8-9A5C-6B71F2A34D4B}"/>
              </a:ext>
            </a:extLst>
          </p:cNvPr>
          <p:cNvSpPr/>
          <p:nvPr/>
        </p:nvSpPr>
        <p:spPr>
          <a:xfrm>
            <a:off x="244144" y="1813921"/>
            <a:ext cx="2900476" cy="1384995"/>
          </a:xfrm>
          <a:prstGeom prst="rect">
            <a:avLst/>
          </a:prstGeom>
        </p:spPr>
        <p:txBody>
          <a:bodyPr wrap="square">
            <a:spAutoFit/>
          </a:bodyPr>
          <a:lstStyle/>
          <a:p>
            <a:r>
              <a:rPr lang="es-ES" sz="1400" b="1" dirty="0" err="1"/>
              <a:t>Component</a:t>
            </a:r>
            <a:r>
              <a:rPr lang="es-ES" sz="1400" dirty="0"/>
              <a:t>: Generalmente es una interface o clase abstracta que tiene las operaciones mínimas que serán utilizadas, este componente deberá ser extendido por los otros dos componentes </a:t>
            </a:r>
            <a:r>
              <a:rPr lang="es-ES" sz="1400" dirty="0" err="1"/>
              <a:t>Leaf</a:t>
            </a:r>
            <a:r>
              <a:rPr lang="es-ES" sz="1400" dirty="0"/>
              <a:t> y Composite.</a:t>
            </a:r>
          </a:p>
        </p:txBody>
      </p:sp>
      <p:sp>
        <p:nvSpPr>
          <p:cNvPr id="4" name="Rectángulo 3">
            <a:extLst>
              <a:ext uri="{FF2B5EF4-FFF2-40B4-BE49-F238E27FC236}">
                <a16:creationId xmlns:a16="http://schemas.microsoft.com/office/drawing/2014/main" id="{A44D8F88-45D6-4261-9412-5F8A32E6A299}"/>
              </a:ext>
            </a:extLst>
          </p:cNvPr>
          <p:cNvSpPr/>
          <p:nvPr/>
        </p:nvSpPr>
        <p:spPr>
          <a:xfrm>
            <a:off x="8877030" y="3429000"/>
            <a:ext cx="3045295" cy="1384995"/>
          </a:xfrm>
          <a:prstGeom prst="rect">
            <a:avLst/>
          </a:prstGeom>
        </p:spPr>
        <p:txBody>
          <a:bodyPr wrap="square">
            <a:spAutoFit/>
          </a:bodyPr>
          <a:lstStyle/>
          <a:p>
            <a:r>
              <a:rPr lang="es-ES" sz="1400" b="1" dirty="0"/>
              <a:t>Composite</a:t>
            </a:r>
            <a:r>
              <a:rPr lang="es-ES" sz="1400" dirty="0"/>
              <a:t>: Este componente es el que le da vida al patrón de diseño ya que este objeto está conformado por un conjunto de </a:t>
            </a:r>
            <a:r>
              <a:rPr lang="es-ES" sz="1400" dirty="0" err="1"/>
              <a:t>Component</a:t>
            </a:r>
            <a:r>
              <a:rPr lang="es-ES" sz="1400" dirty="0"/>
              <a:t> y </a:t>
            </a:r>
            <a:r>
              <a:rPr lang="es-ES" sz="1400" dirty="0" err="1"/>
              <a:t>Leaf</a:t>
            </a:r>
            <a:r>
              <a:rPr lang="es-ES" sz="1400" dirty="0"/>
              <a:t>. En teoría de árboles este componente representaría una rama.</a:t>
            </a:r>
          </a:p>
        </p:txBody>
      </p:sp>
    </p:spTree>
    <p:extLst>
      <p:ext uri="{BB962C8B-B14F-4D97-AF65-F5344CB8AC3E}">
        <p14:creationId xmlns:p14="http://schemas.microsoft.com/office/powerpoint/2010/main" val="16045139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13" name="Imagen 12">
            <a:hlinkClick r:id="" action="ppaction://hlinkshowjump?jump=previousslide"/>
          </p:cNvPr>
          <p:cNvPicPr>
            <a:picLocks noChangeAspect="1"/>
          </p:cNvPicPr>
          <p:nvPr/>
        </p:nvPicPr>
        <p:blipFill rotWithShape="1">
          <a:blip r:embed="rId4" cstate="print">
            <a:extLst>
              <a:ext uri="{28A0092B-C50C-407E-A947-70E740481C1C}">
                <a14:useLocalDpi xmlns:a14="http://schemas.microsoft.com/office/drawing/2010/main" val="0"/>
              </a:ext>
            </a:extLst>
          </a:blip>
          <a:srcRect r="79898" b="52005"/>
          <a:stretch/>
        </p:blipFill>
        <p:spPr>
          <a:xfrm>
            <a:off x="244698" y="6121096"/>
            <a:ext cx="563059" cy="563039"/>
          </a:xfrm>
          <a:prstGeom prst="rect">
            <a:avLst/>
          </a:prstGeom>
        </p:spPr>
      </p:pic>
      <p:pic>
        <p:nvPicPr>
          <p:cNvPr id="14" name="Imagen 13">
            <a:hlinkClick r:id="" action="ppaction://hlinkshowjump?jump=nextslide"/>
          </p:cNvPr>
          <p:cNvPicPr>
            <a:picLocks noChangeAspect="1"/>
          </p:cNvPicPr>
          <p:nvPr/>
        </p:nvPicPr>
        <p:blipFill rotWithShape="1">
          <a:blip r:embed="rId4" cstate="print">
            <a:extLst>
              <a:ext uri="{28A0092B-C50C-407E-A947-70E740481C1C}">
                <a14:useLocalDpi xmlns:a14="http://schemas.microsoft.com/office/drawing/2010/main" val="0"/>
              </a:ext>
            </a:extLst>
          </a:blip>
          <a:srcRect r="79898" b="52005"/>
          <a:stretch/>
        </p:blipFill>
        <p:spPr>
          <a:xfrm rot="10800000">
            <a:off x="881418" y="6121095"/>
            <a:ext cx="563059" cy="563039"/>
          </a:xfrm>
          <a:prstGeom prst="rect">
            <a:avLst/>
          </a:prstGeom>
        </p:spPr>
      </p:pic>
      <p:sp>
        <p:nvSpPr>
          <p:cNvPr id="7" name="Rectángulo 6">
            <a:extLst>
              <a:ext uri="{FF2B5EF4-FFF2-40B4-BE49-F238E27FC236}">
                <a16:creationId xmlns:a16="http://schemas.microsoft.com/office/drawing/2014/main" id="{53784206-C25B-42E5-B52E-5A15AED1C967}"/>
              </a:ext>
            </a:extLst>
          </p:cNvPr>
          <p:cNvSpPr/>
          <p:nvPr/>
        </p:nvSpPr>
        <p:spPr>
          <a:xfrm>
            <a:off x="1727201" y="0"/>
            <a:ext cx="10464800" cy="307777"/>
          </a:xfrm>
          <a:prstGeom prst="rect">
            <a:avLst/>
          </a:prstGeom>
          <a:noFill/>
        </p:spPr>
        <p:txBody>
          <a:bodyPr wrap="square">
            <a:spAutoFit/>
          </a:bodyPr>
          <a:lstStyle/>
          <a:p>
            <a:pPr algn="r"/>
            <a:r>
              <a:rPr lang="es-ES" sz="1400" b="1" dirty="0">
                <a:solidFill>
                  <a:schemeClr val="accent2"/>
                </a:solidFill>
              </a:rPr>
              <a:t>UNIDAD 3. PATRONES CREACIONALES </a:t>
            </a:r>
            <a:r>
              <a:rPr lang="es-ES" sz="1400" b="1" dirty="0"/>
              <a:t>-</a:t>
            </a:r>
            <a:r>
              <a:rPr lang="es-ES" sz="1400" b="1" dirty="0">
                <a:solidFill>
                  <a:schemeClr val="accent2"/>
                </a:solidFill>
              </a:rPr>
              <a:t> </a:t>
            </a:r>
            <a:r>
              <a:rPr lang="es-ES" sz="1400" b="1" dirty="0">
                <a:solidFill>
                  <a:schemeClr val="accent1"/>
                </a:solidFill>
              </a:rPr>
              <a:t>MODULO DE PATRONES DE DISEÑO DE SOFTWARE </a:t>
            </a:r>
          </a:p>
        </p:txBody>
      </p:sp>
      <p:sp>
        <p:nvSpPr>
          <p:cNvPr id="11" name="CuadroTexto 10">
            <a:extLst>
              <a:ext uri="{FF2B5EF4-FFF2-40B4-BE49-F238E27FC236}">
                <a16:creationId xmlns:a16="http://schemas.microsoft.com/office/drawing/2014/main" id="{E2690717-B53E-47C7-B618-505D804D774B}"/>
              </a:ext>
            </a:extLst>
          </p:cNvPr>
          <p:cNvSpPr txBox="1"/>
          <p:nvPr/>
        </p:nvSpPr>
        <p:spPr>
          <a:xfrm>
            <a:off x="372534" y="1031368"/>
            <a:ext cx="11404600" cy="523220"/>
          </a:xfrm>
          <a:prstGeom prst="rect">
            <a:avLst/>
          </a:prstGeom>
          <a:solidFill>
            <a:schemeClr val="bg1">
              <a:lumMod val="85000"/>
            </a:schemeClr>
          </a:solidFill>
        </p:spPr>
        <p:txBody>
          <a:bodyPr wrap="square" rtlCol="0">
            <a:spAutoFit/>
          </a:bodyPr>
          <a:lstStyle/>
          <a:p>
            <a:r>
              <a:rPr lang="es-MX" sz="2800" b="1" dirty="0">
                <a:solidFill>
                  <a:schemeClr val="accent6">
                    <a:lumMod val="75000"/>
                  </a:schemeClr>
                </a:solidFill>
                <a:latin typeface="Arial" panose="020B0604020202020204" pitchFamily="34" charset="0"/>
                <a:cs typeface="Arial" panose="020B0604020202020204" pitchFamily="34" charset="0"/>
              </a:rPr>
              <a:t>Patrones Estructurales – </a:t>
            </a:r>
            <a:r>
              <a:rPr lang="es-MX" sz="2800" b="1" dirty="0">
                <a:solidFill>
                  <a:srgbClr val="FF0000"/>
                </a:solidFill>
                <a:latin typeface="Arial" panose="020B0604020202020204" pitchFamily="34" charset="0"/>
                <a:cs typeface="Arial" panose="020B0604020202020204" pitchFamily="34" charset="0"/>
              </a:rPr>
              <a:t>Composite</a:t>
            </a:r>
            <a:endParaRPr lang="es-CO" sz="2800" b="1" dirty="0">
              <a:solidFill>
                <a:srgbClr val="FF0000"/>
              </a:solidFill>
              <a:latin typeface="Arial" panose="020B0604020202020204" pitchFamily="34" charset="0"/>
              <a:cs typeface="Arial" panose="020B0604020202020204" pitchFamily="34" charset="0"/>
            </a:endParaRPr>
          </a:p>
        </p:txBody>
      </p:sp>
      <p:sp>
        <p:nvSpPr>
          <p:cNvPr id="8" name="Rectángulo 7">
            <a:extLst>
              <a:ext uri="{FF2B5EF4-FFF2-40B4-BE49-F238E27FC236}">
                <a16:creationId xmlns:a16="http://schemas.microsoft.com/office/drawing/2014/main" id="{E729856C-E0A1-4304-A229-5AC683BAF3B6}"/>
              </a:ext>
            </a:extLst>
          </p:cNvPr>
          <p:cNvSpPr/>
          <p:nvPr/>
        </p:nvSpPr>
        <p:spPr>
          <a:xfrm>
            <a:off x="5099768" y="2133816"/>
            <a:ext cx="2432202" cy="954107"/>
          </a:xfrm>
          <a:prstGeom prst="rect">
            <a:avLst/>
          </a:prstGeom>
        </p:spPr>
        <p:txBody>
          <a:bodyPr wrap="square">
            <a:spAutoFit/>
          </a:bodyPr>
          <a:lstStyle/>
          <a:p>
            <a:pPr algn="ctr"/>
            <a:r>
              <a:rPr lang="es-MX" sz="1400" dirty="0"/>
              <a:t>Desees aplicar operaciones genéricas sobre todos los elementos, sin importar su tipo concreto.</a:t>
            </a:r>
          </a:p>
        </p:txBody>
      </p:sp>
      <p:sp>
        <p:nvSpPr>
          <p:cNvPr id="9" name="Rectángulo 8">
            <a:extLst>
              <a:ext uri="{FF2B5EF4-FFF2-40B4-BE49-F238E27FC236}">
                <a16:creationId xmlns:a16="http://schemas.microsoft.com/office/drawing/2014/main" id="{04F3A509-0430-4DAC-941A-9ECDF22DFD0A}"/>
              </a:ext>
            </a:extLst>
          </p:cNvPr>
          <p:cNvSpPr/>
          <p:nvPr/>
        </p:nvSpPr>
        <p:spPr>
          <a:xfrm>
            <a:off x="2502133" y="1658931"/>
            <a:ext cx="2597634" cy="369332"/>
          </a:xfrm>
          <a:prstGeom prst="rect">
            <a:avLst/>
          </a:prstGeom>
        </p:spPr>
        <p:txBody>
          <a:bodyPr wrap="none">
            <a:spAutoFit/>
          </a:bodyPr>
          <a:lstStyle/>
          <a:p>
            <a:r>
              <a:rPr lang="es-MX" b="1" dirty="0"/>
              <a:t>¿Cuándo implementarlo?</a:t>
            </a:r>
          </a:p>
        </p:txBody>
      </p:sp>
      <p:sp>
        <p:nvSpPr>
          <p:cNvPr id="10" name="Rectángulo 9">
            <a:extLst>
              <a:ext uri="{FF2B5EF4-FFF2-40B4-BE49-F238E27FC236}">
                <a16:creationId xmlns:a16="http://schemas.microsoft.com/office/drawing/2014/main" id="{500633FD-221D-48A6-BC16-D6935C9E2C40}"/>
              </a:ext>
            </a:extLst>
          </p:cNvPr>
          <p:cNvSpPr/>
          <p:nvPr/>
        </p:nvSpPr>
        <p:spPr>
          <a:xfrm>
            <a:off x="52532" y="2118448"/>
            <a:ext cx="1559952" cy="1169551"/>
          </a:xfrm>
          <a:prstGeom prst="rect">
            <a:avLst/>
          </a:prstGeom>
        </p:spPr>
        <p:txBody>
          <a:bodyPr wrap="square">
            <a:spAutoFit/>
          </a:bodyPr>
          <a:lstStyle/>
          <a:p>
            <a:pPr algn="ctr"/>
            <a:r>
              <a:rPr lang="es-MX" sz="1400" dirty="0"/>
              <a:t>Tienes una estructura jerárquica de objetos (como un árbol).</a:t>
            </a:r>
          </a:p>
        </p:txBody>
      </p:sp>
      <p:sp>
        <p:nvSpPr>
          <p:cNvPr id="12" name="Rectángulo 11">
            <a:extLst>
              <a:ext uri="{FF2B5EF4-FFF2-40B4-BE49-F238E27FC236}">
                <a16:creationId xmlns:a16="http://schemas.microsoft.com/office/drawing/2014/main" id="{E077CD4B-C6F0-4E23-B57E-403C07824F14}"/>
              </a:ext>
            </a:extLst>
          </p:cNvPr>
          <p:cNvSpPr/>
          <p:nvPr/>
        </p:nvSpPr>
        <p:spPr>
          <a:xfrm>
            <a:off x="1727201" y="2133816"/>
            <a:ext cx="1513328" cy="1169551"/>
          </a:xfrm>
          <a:prstGeom prst="rect">
            <a:avLst/>
          </a:prstGeom>
        </p:spPr>
        <p:txBody>
          <a:bodyPr wrap="square">
            <a:spAutoFit/>
          </a:bodyPr>
          <a:lstStyle/>
          <a:p>
            <a:pPr algn="ctr"/>
            <a:r>
              <a:rPr lang="es-MX" sz="1400" dirty="0"/>
              <a:t>Quieras tratar objetos individuales y contenedores de manera uniforme.</a:t>
            </a:r>
          </a:p>
        </p:txBody>
      </p:sp>
      <p:sp>
        <p:nvSpPr>
          <p:cNvPr id="15" name="Rectángulo 14">
            <a:extLst>
              <a:ext uri="{FF2B5EF4-FFF2-40B4-BE49-F238E27FC236}">
                <a16:creationId xmlns:a16="http://schemas.microsoft.com/office/drawing/2014/main" id="{F3858FBC-72E5-40F9-9F89-267464B284FA}"/>
              </a:ext>
            </a:extLst>
          </p:cNvPr>
          <p:cNvSpPr/>
          <p:nvPr/>
        </p:nvSpPr>
        <p:spPr>
          <a:xfrm>
            <a:off x="3476920" y="2096933"/>
            <a:ext cx="1349555" cy="954107"/>
          </a:xfrm>
          <a:prstGeom prst="rect">
            <a:avLst/>
          </a:prstGeom>
        </p:spPr>
        <p:txBody>
          <a:bodyPr wrap="square">
            <a:spAutoFit/>
          </a:bodyPr>
          <a:lstStyle/>
          <a:p>
            <a:pPr algn="ctr"/>
            <a:r>
              <a:rPr lang="es-MX" sz="1400" dirty="0"/>
              <a:t>Necesites recorrer recursivamente una estructura..</a:t>
            </a:r>
          </a:p>
        </p:txBody>
      </p:sp>
      <p:sp>
        <p:nvSpPr>
          <p:cNvPr id="16" name="Rectángulo 15">
            <a:extLst>
              <a:ext uri="{FF2B5EF4-FFF2-40B4-BE49-F238E27FC236}">
                <a16:creationId xmlns:a16="http://schemas.microsoft.com/office/drawing/2014/main" id="{10329201-2BC0-4B6C-B67D-4A8C6D6DED75}"/>
              </a:ext>
            </a:extLst>
          </p:cNvPr>
          <p:cNvSpPr/>
          <p:nvPr/>
        </p:nvSpPr>
        <p:spPr>
          <a:xfrm>
            <a:off x="126110" y="3770174"/>
            <a:ext cx="7123375" cy="369332"/>
          </a:xfrm>
          <a:prstGeom prst="rect">
            <a:avLst/>
          </a:prstGeom>
          <a:solidFill>
            <a:srgbClr val="FFC000"/>
          </a:solidFill>
        </p:spPr>
        <p:txBody>
          <a:bodyPr wrap="square">
            <a:spAutoFit/>
          </a:bodyPr>
          <a:lstStyle/>
          <a:p>
            <a:pPr algn="ctr"/>
            <a:r>
              <a:rPr lang="es-MX" b="1" dirty="0"/>
              <a:t>Casos de Uso Comunes y Realistas</a:t>
            </a:r>
          </a:p>
        </p:txBody>
      </p:sp>
      <p:sp>
        <p:nvSpPr>
          <p:cNvPr id="17" name="Rectángulo 16">
            <a:extLst>
              <a:ext uri="{FF2B5EF4-FFF2-40B4-BE49-F238E27FC236}">
                <a16:creationId xmlns:a16="http://schemas.microsoft.com/office/drawing/2014/main" id="{62C7143A-0499-44F4-A387-0502E288B981}"/>
              </a:ext>
            </a:extLst>
          </p:cNvPr>
          <p:cNvSpPr/>
          <p:nvPr/>
        </p:nvSpPr>
        <p:spPr>
          <a:xfrm>
            <a:off x="52531" y="4175522"/>
            <a:ext cx="7196954" cy="1815882"/>
          </a:xfrm>
          <a:prstGeom prst="rect">
            <a:avLst/>
          </a:prstGeom>
          <a:solidFill>
            <a:schemeClr val="bg1"/>
          </a:solidFill>
        </p:spPr>
        <p:txBody>
          <a:bodyPr wrap="square">
            <a:spAutoFit/>
          </a:bodyPr>
          <a:lstStyle/>
          <a:p>
            <a:pPr algn="just"/>
            <a:r>
              <a:rPr lang="es-MX" sz="1400" b="1" dirty="0"/>
              <a:t>Sistemas de Archivos (Archivos y Carpetas). </a:t>
            </a:r>
            <a:r>
              <a:rPr lang="es-MX" sz="1400" dirty="0"/>
              <a:t>Un sistema operativo representa archivos y carpetas. Las carpetas pueden contener archivos y otras carpetas.</a:t>
            </a:r>
          </a:p>
          <a:p>
            <a:pPr algn="just"/>
            <a:endParaRPr lang="es-MX" sz="1400" b="1" dirty="0"/>
          </a:p>
          <a:p>
            <a:pPr algn="just"/>
            <a:r>
              <a:rPr lang="es-MX" sz="1400" b="1" dirty="0"/>
              <a:t>Menús y Submenús en Interfaces Gráficas (GUI). </a:t>
            </a:r>
            <a:r>
              <a:rPr lang="es-MX" sz="1400" dirty="0"/>
              <a:t>Aplicaciones de escritorio o móviles manejan menús anidados.</a:t>
            </a:r>
          </a:p>
          <a:p>
            <a:pPr algn="just"/>
            <a:endParaRPr lang="es-MX" sz="1400" b="1" dirty="0"/>
          </a:p>
          <a:p>
            <a:pPr algn="just"/>
            <a:r>
              <a:rPr lang="es-MX" sz="1400" b="1" dirty="0"/>
              <a:t>Escenas Gráficas en Juegos o UI. </a:t>
            </a:r>
            <a:r>
              <a:rPr lang="es-CO" sz="1400" dirty="0"/>
              <a:t>Motores de videojuegos o librerías gráficas usan árboles de escenas (</a:t>
            </a:r>
            <a:r>
              <a:rPr lang="es-CO" sz="1400" dirty="0" err="1"/>
              <a:t>Scene</a:t>
            </a:r>
            <a:r>
              <a:rPr lang="es-CO" sz="1400" dirty="0"/>
              <a:t> </a:t>
            </a:r>
            <a:r>
              <a:rPr lang="es-CO" sz="1400" dirty="0" err="1"/>
              <a:t>Graph</a:t>
            </a:r>
            <a:r>
              <a:rPr lang="es-CO" sz="1400" dirty="0"/>
              <a:t>).</a:t>
            </a:r>
            <a:endParaRPr lang="es-MX" sz="1400" b="1" dirty="0"/>
          </a:p>
        </p:txBody>
      </p:sp>
      <p:pic>
        <p:nvPicPr>
          <p:cNvPr id="5" name="Imagen 4">
            <a:extLst>
              <a:ext uri="{FF2B5EF4-FFF2-40B4-BE49-F238E27FC236}">
                <a16:creationId xmlns:a16="http://schemas.microsoft.com/office/drawing/2014/main" id="{47391807-C4B5-41C0-A67D-8956653EC43E}"/>
              </a:ext>
            </a:extLst>
          </p:cNvPr>
          <p:cNvPicPr>
            <a:picLocks noChangeAspect="1"/>
          </p:cNvPicPr>
          <p:nvPr/>
        </p:nvPicPr>
        <p:blipFill>
          <a:blip r:embed="rId5"/>
          <a:stretch>
            <a:fillRect/>
          </a:stretch>
        </p:blipFill>
        <p:spPr>
          <a:xfrm>
            <a:off x="8115195" y="4394954"/>
            <a:ext cx="3832107" cy="2322057"/>
          </a:xfrm>
          <a:prstGeom prst="rect">
            <a:avLst/>
          </a:prstGeom>
        </p:spPr>
      </p:pic>
      <p:pic>
        <p:nvPicPr>
          <p:cNvPr id="1028" name="Picture 4" descr="PlantUML diagram">
            <a:extLst>
              <a:ext uri="{FF2B5EF4-FFF2-40B4-BE49-F238E27FC236}">
                <a16:creationId xmlns:a16="http://schemas.microsoft.com/office/drawing/2014/main" id="{FF3D2055-D3F2-4AD1-BCE3-167F681C275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73860" y="1661279"/>
            <a:ext cx="3914775" cy="2733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4850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13" name="Imagen 12">
            <a:hlinkClick r:id="" action="ppaction://hlinkshowjump?jump=previousslide"/>
          </p:cNvPr>
          <p:cNvPicPr>
            <a:picLocks noChangeAspect="1"/>
          </p:cNvPicPr>
          <p:nvPr/>
        </p:nvPicPr>
        <p:blipFill rotWithShape="1">
          <a:blip r:embed="rId4" cstate="print">
            <a:extLst>
              <a:ext uri="{28A0092B-C50C-407E-A947-70E740481C1C}">
                <a14:useLocalDpi xmlns:a14="http://schemas.microsoft.com/office/drawing/2010/main" val="0"/>
              </a:ext>
            </a:extLst>
          </a:blip>
          <a:srcRect r="79898" b="52005"/>
          <a:stretch/>
        </p:blipFill>
        <p:spPr>
          <a:xfrm>
            <a:off x="244698" y="6121096"/>
            <a:ext cx="563059" cy="563039"/>
          </a:xfrm>
          <a:prstGeom prst="rect">
            <a:avLst/>
          </a:prstGeom>
        </p:spPr>
      </p:pic>
      <p:pic>
        <p:nvPicPr>
          <p:cNvPr id="14" name="Imagen 13">
            <a:hlinkClick r:id="" action="ppaction://hlinkshowjump?jump=nextslide"/>
          </p:cNvPr>
          <p:cNvPicPr>
            <a:picLocks noChangeAspect="1"/>
          </p:cNvPicPr>
          <p:nvPr/>
        </p:nvPicPr>
        <p:blipFill rotWithShape="1">
          <a:blip r:embed="rId4" cstate="print">
            <a:extLst>
              <a:ext uri="{28A0092B-C50C-407E-A947-70E740481C1C}">
                <a14:useLocalDpi xmlns:a14="http://schemas.microsoft.com/office/drawing/2010/main" val="0"/>
              </a:ext>
            </a:extLst>
          </a:blip>
          <a:srcRect r="79898" b="52005"/>
          <a:stretch/>
        </p:blipFill>
        <p:spPr>
          <a:xfrm rot="10800000">
            <a:off x="881418" y="6121095"/>
            <a:ext cx="563059" cy="563039"/>
          </a:xfrm>
          <a:prstGeom prst="rect">
            <a:avLst/>
          </a:prstGeom>
        </p:spPr>
      </p:pic>
      <p:sp>
        <p:nvSpPr>
          <p:cNvPr id="7" name="Rectángulo 6">
            <a:extLst>
              <a:ext uri="{FF2B5EF4-FFF2-40B4-BE49-F238E27FC236}">
                <a16:creationId xmlns:a16="http://schemas.microsoft.com/office/drawing/2014/main" id="{53784206-C25B-42E5-B52E-5A15AED1C967}"/>
              </a:ext>
            </a:extLst>
          </p:cNvPr>
          <p:cNvSpPr/>
          <p:nvPr/>
        </p:nvSpPr>
        <p:spPr>
          <a:xfrm>
            <a:off x="1727201" y="0"/>
            <a:ext cx="10464800" cy="307777"/>
          </a:xfrm>
          <a:prstGeom prst="rect">
            <a:avLst/>
          </a:prstGeom>
          <a:noFill/>
        </p:spPr>
        <p:txBody>
          <a:bodyPr wrap="square">
            <a:spAutoFit/>
          </a:bodyPr>
          <a:lstStyle/>
          <a:p>
            <a:pPr algn="r"/>
            <a:r>
              <a:rPr lang="es-ES" sz="1400" b="1" dirty="0">
                <a:solidFill>
                  <a:schemeClr val="accent2"/>
                </a:solidFill>
              </a:rPr>
              <a:t>UNIDAD 3. PATRONES CREACIONALES </a:t>
            </a:r>
            <a:r>
              <a:rPr lang="es-ES" sz="1400" b="1" dirty="0"/>
              <a:t>-</a:t>
            </a:r>
            <a:r>
              <a:rPr lang="es-ES" sz="1400" b="1" dirty="0">
                <a:solidFill>
                  <a:schemeClr val="accent2"/>
                </a:solidFill>
              </a:rPr>
              <a:t> </a:t>
            </a:r>
            <a:r>
              <a:rPr lang="es-ES" sz="1400" b="1" dirty="0">
                <a:solidFill>
                  <a:schemeClr val="accent1"/>
                </a:solidFill>
              </a:rPr>
              <a:t>MODULO DE PATRONES DE DISEÑO DE SOFTWARE </a:t>
            </a:r>
          </a:p>
        </p:txBody>
      </p:sp>
      <p:sp>
        <p:nvSpPr>
          <p:cNvPr id="11" name="CuadroTexto 10">
            <a:extLst>
              <a:ext uri="{FF2B5EF4-FFF2-40B4-BE49-F238E27FC236}">
                <a16:creationId xmlns:a16="http://schemas.microsoft.com/office/drawing/2014/main" id="{E2690717-B53E-47C7-B618-505D804D774B}"/>
              </a:ext>
            </a:extLst>
          </p:cNvPr>
          <p:cNvSpPr txBox="1"/>
          <p:nvPr/>
        </p:nvSpPr>
        <p:spPr>
          <a:xfrm>
            <a:off x="372534" y="1031368"/>
            <a:ext cx="11404600" cy="523220"/>
          </a:xfrm>
          <a:prstGeom prst="rect">
            <a:avLst/>
          </a:prstGeom>
          <a:solidFill>
            <a:schemeClr val="bg1">
              <a:lumMod val="85000"/>
            </a:schemeClr>
          </a:solidFill>
        </p:spPr>
        <p:txBody>
          <a:bodyPr wrap="square" rtlCol="0">
            <a:spAutoFit/>
          </a:bodyPr>
          <a:lstStyle/>
          <a:p>
            <a:r>
              <a:rPr lang="es-MX" sz="2800" b="1" dirty="0">
                <a:solidFill>
                  <a:schemeClr val="accent6">
                    <a:lumMod val="75000"/>
                  </a:schemeClr>
                </a:solidFill>
                <a:latin typeface="Arial" panose="020B0604020202020204" pitchFamily="34" charset="0"/>
                <a:cs typeface="Arial" panose="020B0604020202020204" pitchFamily="34" charset="0"/>
              </a:rPr>
              <a:t>Patrones Estructurales – </a:t>
            </a:r>
            <a:r>
              <a:rPr lang="es-MX" sz="2800" b="1" dirty="0">
                <a:solidFill>
                  <a:srgbClr val="FF0000"/>
                </a:solidFill>
                <a:latin typeface="Arial" panose="020B0604020202020204" pitchFamily="34" charset="0"/>
                <a:cs typeface="Arial" panose="020B0604020202020204" pitchFamily="34" charset="0"/>
              </a:rPr>
              <a:t>Composite</a:t>
            </a:r>
            <a:endParaRPr lang="es-CO" sz="2800" b="1" dirty="0">
              <a:solidFill>
                <a:srgbClr val="FF0000"/>
              </a:solidFill>
              <a:latin typeface="Arial" panose="020B0604020202020204" pitchFamily="34" charset="0"/>
              <a:cs typeface="Arial" panose="020B0604020202020204" pitchFamily="34" charset="0"/>
            </a:endParaRPr>
          </a:p>
        </p:txBody>
      </p:sp>
      <p:pic>
        <p:nvPicPr>
          <p:cNvPr id="8" name="Imagen 7">
            <a:extLst>
              <a:ext uri="{FF2B5EF4-FFF2-40B4-BE49-F238E27FC236}">
                <a16:creationId xmlns:a16="http://schemas.microsoft.com/office/drawing/2014/main" id="{BD4E5BEA-6CAC-4EA3-9A4D-16414CE9A4BC}"/>
              </a:ext>
            </a:extLst>
          </p:cNvPr>
          <p:cNvPicPr>
            <a:picLocks noChangeAspect="1"/>
          </p:cNvPicPr>
          <p:nvPr/>
        </p:nvPicPr>
        <p:blipFill>
          <a:blip r:embed="rId5"/>
          <a:stretch>
            <a:fillRect/>
          </a:stretch>
        </p:blipFill>
        <p:spPr>
          <a:xfrm>
            <a:off x="8728423" y="959215"/>
            <a:ext cx="2600477" cy="3178361"/>
          </a:xfrm>
          <a:prstGeom prst="rect">
            <a:avLst/>
          </a:prstGeom>
        </p:spPr>
      </p:pic>
      <p:sp>
        <p:nvSpPr>
          <p:cNvPr id="9" name="Rectangle 2">
            <a:extLst>
              <a:ext uri="{FF2B5EF4-FFF2-40B4-BE49-F238E27FC236}">
                <a16:creationId xmlns:a16="http://schemas.microsoft.com/office/drawing/2014/main" id="{CB5B8A32-E38A-4233-A9DA-DE4BB131DA6A}"/>
              </a:ext>
            </a:extLst>
          </p:cNvPr>
          <p:cNvSpPr>
            <a:spLocks noChangeArrowheads="1"/>
          </p:cNvSpPr>
          <p:nvPr/>
        </p:nvSpPr>
        <p:spPr bwMode="auto">
          <a:xfrm>
            <a:off x="372534" y="1998718"/>
            <a:ext cx="7526865"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s-MX" altLang="es-MX" sz="1500" b="1" i="0" u="none" strike="noStrike" cap="none" normalizeH="0" baseline="0" dirty="0">
                <a:ln>
                  <a:noFill/>
                </a:ln>
                <a:solidFill>
                  <a:schemeClr val="accent6"/>
                </a:solidFill>
                <a:effectLst/>
              </a:rPr>
              <a:t>✅ Ventajas</a:t>
            </a:r>
          </a:p>
          <a:p>
            <a:pPr marL="0" marR="0" lvl="0" indent="0" algn="just" defTabSz="914400" rtl="0" eaLnBrk="0" fontAlgn="base" latinLnBrk="0" hangingPunct="0">
              <a:lnSpc>
                <a:spcPct val="100000"/>
              </a:lnSpc>
              <a:spcBef>
                <a:spcPct val="0"/>
              </a:spcBef>
              <a:spcAft>
                <a:spcPct val="0"/>
              </a:spcAft>
              <a:buClrTx/>
              <a:buSzTx/>
              <a:tabLst/>
            </a:pPr>
            <a:endParaRPr lang="es-MX" altLang="es-MX" sz="1500" b="1" dirty="0"/>
          </a:p>
          <a:p>
            <a:pPr marL="285750" lvl="0" indent="-285750" algn="just" eaLnBrk="0" fontAlgn="base" hangingPunct="0">
              <a:spcBef>
                <a:spcPct val="0"/>
              </a:spcBef>
              <a:spcAft>
                <a:spcPct val="0"/>
              </a:spcAft>
              <a:buFont typeface="Arial" panose="020B0604020202020204" pitchFamily="34" charset="0"/>
              <a:buChar char="•"/>
            </a:pPr>
            <a:r>
              <a:rPr lang="es-MX" sz="1600" b="1" dirty="0"/>
              <a:t>Transparencia: </a:t>
            </a:r>
            <a:r>
              <a:rPr lang="es-MX" sz="1600" dirty="0"/>
              <a:t>Se puede tratar a los objetos hoja y a los compuestos de la misma manera.</a:t>
            </a:r>
          </a:p>
          <a:p>
            <a:pPr marL="285750" lvl="0" indent="-285750" algn="just" eaLnBrk="0" fontAlgn="base" hangingPunct="0">
              <a:spcBef>
                <a:spcPct val="0"/>
              </a:spcBef>
              <a:spcAft>
                <a:spcPct val="0"/>
              </a:spcAft>
              <a:buFont typeface="Arial" panose="020B0604020202020204" pitchFamily="34" charset="0"/>
              <a:buChar char="•"/>
            </a:pPr>
            <a:r>
              <a:rPr lang="es-MX" sz="1600" b="1" dirty="0"/>
              <a:t>Extensibilidad: </a:t>
            </a:r>
            <a:r>
              <a:rPr lang="es-MX" sz="1600" dirty="0"/>
              <a:t>Puedes agregar nuevas clases de componentes sin modificar las existentes.</a:t>
            </a:r>
          </a:p>
          <a:p>
            <a:pPr marL="285750" lvl="0" indent="-285750" algn="just" eaLnBrk="0" fontAlgn="base" hangingPunct="0">
              <a:spcBef>
                <a:spcPct val="0"/>
              </a:spcBef>
              <a:spcAft>
                <a:spcPct val="0"/>
              </a:spcAft>
              <a:buFont typeface="Arial" panose="020B0604020202020204" pitchFamily="34" charset="0"/>
              <a:buChar char="•"/>
            </a:pPr>
            <a:r>
              <a:rPr lang="es-MX" sz="1600" b="1" dirty="0"/>
              <a:t>Simplifica el cliente: </a:t>
            </a:r>
            <a:r>
              <a:rPr lang="es-MX" sz="1600" dirty="0"/>
              <a:t>El código que usa la estructura no necesita diferenciar entre tipos de componentes</a:t>
            </a:r>
            <a:endParaRPr kumimoji="0" lang="es-MX" altLang="es-MX" sz="1500" i="0" u="none" strike="noStrike" cap="none" normalizeH="0" baseline="0" dirty="0">
              <a:ln>
                <a:noFill/>
              </a:ln>
              <a:solidFill>
                <a:schemeClr val="tx1"/>
              </a:solidFill>
              <a:effectLst/>
              <a:latin typeface="Arial" panose="020B0604020202020204" pitchFamily="34" charset="0"/>
            </a:endParaRPr>
          </a:p>
        </p:txBody>
      </p:sp>
      <p:sp>
        <p:nvSpPr>
          <p:cNvPr id="10" name="Rectangle 4">
            <a:extLst>
              <a:ext uri="{FF2B5EF4-FFF2-40B4-BE49-F238E27FC236}">
                <a16:creationId xmlns:a16="http://schemas.microsoft.com/office/drawing/2014/main" id="{CE120238-7CB1-4CF6-90F8-FBA12B0A9885}"/>
              </a:ext>
            </a:extLst>
          </p:cNvPr>
          <p:cNvSpPr>
            <a:spLocks noChangeArrowheads="1"/>
          </p:cNvSpPr>
          <p:nvPr/>
        </p:nvSpPr>
        <p:spPr bwMode="auto">
          <a:xfrm>
            <a:off x="372534" y="4137576"/>
            <a:ext cx="7526864" cy="2277547"/>
          </a:xfrm>
          <a:prstGeom prst="rect">
            <a:avLst/>
          </a:prstGeom>
          <a:solidFill>
            <a:schemeClr val="bg1"/>
          </a:solidFill>
          <a:ln>
            <a:noFill/>
          </a:ln>
          <a:effectLs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MX" altLang="es-MX" sz="1500" b="1" i="0" u="none" strike="noStrike" cap="none" normalizeH="0" baseline="0" dirty="0">
                <a:ln>
                  <a:noFill/>
                </a:ln>
                <a:solidFill>
                  <a:srgbClr val="FF0000"/>
                </a:solidFill>
                <a:effectLst/>
              </a:rPr>
              <a:t>❌ Desventajas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s-MX" altLang="es-MX" sz="1500" b="1" i="0" u="none" strike="noStrike" cap="none" normalizeH="0" baseline="0" dirty="0">
              <a:ln>
                <a:noFill/>
              </a:ln>
              <a:solidFill>
                <a:schemeClr val="tx1"/>
              </a:solidFill>
              <a:effectLst/>
            </a:endParaRPr>
          </a:p>
          <a:p>
            <a:pPr marL="285750" lvl="0" indent="-285750" eaLnBrk="0" fontAlgn="base" hangingPunct="0">
              <a:spcBef>
                <a:spcPct val="0"/>
              </a:spcBef>
              <a:spcAft>
                <a:spcPct val="0"/>
              </a:spcAft>
              <a:buFont typeface="Arial" panose="020B0604020202020204" pitchFamily="34" charset="0"/>
              <a:buChar char="•"/>
            </a:pPr>
            <a:r>
              <a:rPr lang="es-MX" sz="1600" b="1" dirty="0"/>
              <a:t>Diseño menos específico: </a:t>
            </a:r>
            <a:r>
              <a:rPr lang="es-MX" sz="1600" dirty="0"/>
              <a:t>Puede ser difícil restringir qué tipos de hijos puede tener un Composite.</a:t>
            </a:r>
          </a:p>
          <a:p>
            <a:pPr marL="285750" lvl="0" indent="-285750" eaLnBrk="0" fontAlgn="base" hangingPunct="0">
              <a:spcBef>
                <a:spcPct val="0"/>
              </a:spcBef>
              <a:spcAft>
                <a:spcPct val="0"/>
              </a:spcAft>
              <a:buFont typeface="Arial" panose="020B0604020202020204" pitchFamily="34" charset="0"/>
              <a:buChar char="•"/>
            </a:pPr>
            <a:r>
              <a:rPr lang="es-MX" sz="1600" b="1" dirty="0"/>
              <a:t>Sobrecarga en operaciones innecesarias: </a:t>
            </a:r>
            <a:r>
              <a:rPr lang="es-MX" sz="1600" dirty="0"/>
              <a:t>En algunos casos, las hojas pueden tener que implementar métodos que no usan (por ejemplo, </a:t>
            </a:r>
            <a:r>
              <a:rPr lang="es-MX" sz="1600" dirty="0" err="1"/>
              <a:t>add</a:t>
            </a:r>
            <a:r>
              <a:rPr lang="es-MX" sz="1600" dirty="0"/>
              <a:t>()), lo cual viola el principio de segregación de interfaces si no se cuida.</a:t>
            </a:r>
          </a:p>
          <a:p>
            <a:pPr marL="285750" lvl="0" indent="-285750" eaLnBrk="0" fontAlgn="base" hangingPunct="0">
              <a:spcBef>
                <a:spcPct val="0"/>
              </a:spcBef>
              <a:spcAft>
                <a:spcPct val="0"/>
              </a:spcAft>
              <a:buFont typeface="Arial" panose="020B0604020202020204" pitchFamily="34" charset="0"/>
              <a:buChar char="•"/>
            </a:pPr>
            <a:r>
              <a:rPr lang="es-MX" sz="1600" b="1" dirty="0"/>
              <a:t>Complejidad de depuración: </a:t>
            </a:r>
            <a:r>
              <a:rPr lang="es-MX" sz="1600" dirty="0"/>
              <a:t>Las llamadas recursivas y estructuras grandes pueden hacer difícil el </a:t>
            </a:r>
            <a:r>
              <a:rPr lang="es-MX" sz="1600" dirty="0" err="1"/>
              <a:t>debugging</a:t>
            </a:r>
            <a:r>
              <a:rPr lang="es-MX" sz="1600" dirty="0"/>
              <a:t>.</a:t>
            </a:r>
          </a:p>
        </p:txBody>
      </p:sp>
      <p:pic>
        <p:nvPicPr>
          <p:cNvPr id="12" name="Imagen 11">
            <a:extLst>
              <a:ext uri="{FF2B5EF4-FFF2-40B4-BE49-F238E27FC236}">
                <a16:creationId xmlns:a16="http://schemas.microsoft.com/office/drawing/2014/main" id="{31EB03EB-C5C7-4EDE-83AD-8B763D44680C}"/>
              </a:ext>
            </a:extLst>
          </p:cNvPr>
          <p:cNvPicPr>
            <a:picLocks noChangeAspect="1"/>
          </p:cNvPicPr>
          <p:nvPr/>
        </p:nvPicPr>
        <p:blipFill rotWithShape="1">
          <a:blip r:embed="rId6">
            <a:clrChange>
              <a:clrFrom>
                <a:srgbClr val="F2F2F2"/>
              </a:clrFrom>
              <a:clrTo>
                <a:srgbClr val="F2F2F2">
                  <a:alpha val="0"/>
                </a:srgbClr>
              </a:clrTo>
            </a:clrChange>
          </a:blip>
          <a:srcRect l="1628" t="2083" r="653" b="1476"/>
          <a:stretch/>
        </p:blipFill>
        <p:spPr>
          <a:xfrm>
            <a:off x="8533305" y="4300677"/>
            <a:ext cx="3651671" cy="2557323"/>
          </a:xfrm>
          <a:prstGeom prst="rect">
            <a:avLst/>
          </a:prstGeom>
          <a:solidFill>
            <a:schemeClr val="bg1"/>
          </a:solidFill>
        </p:spPr>
      </p:pic>
    </p:spTree>
    <p:extLst>
      <p:ext uri="{BB962C8B-B14F-4D97-AF65-F5344CB8AC3E}">
        <p14:creationId xmlns:p14="http://schemas.microsoft.com/office/powerpoint/2010/main" val="41662192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13" name="Imagen 12">
            <a:hlinkClick r:id="" action="ppaction://hlinkshowjump?jump=previousslide"/>
          </p:cNvPr>
          <p:cNvPicPr>
            <a:picLocks noChangeAspect="1"/>
          </p:cNvPicPr>
          <p:nvPr/>
        </p:nvPicPr>
        <p:blipFill rotWithShape="1">
          <a:blip r:embed="rId4" cstate="print">
            <a:extLst>
              <a:ext uri="{28A0092B-C50C-407E-A947-70E740481C1C}">
                <a14:useLocalDpi xmlns:a14="http://schemas.microsoft.com/office/drawing/2010/main" val="0"/>
              </a:ext>
            </a:extLst>
          </a:blip>
          <a:srcRect r="79898" b="52005"/>
          <a:stretch/>
        </p:blipFill>
        <p:spPr>
          <a:xfrm>
            <a:off x="244698" y="6121096"/>
            <a:ext cx="563059" cy="563039"/>
          </a:xfrm>
          <a:prstGeom prst="rect">
            <a:avLst/>
          </a:prstGeom>
        </p:spPr>
      </p:pic>
      <p:pic>
        <p:nvPicPr>
          <p:cNvPr id="14" name="Imagen 13">
            <a:hlinkClick r:id="" action="ppaction://hlinkshowjump?jump=nextslide"/>
          </p:cNvPr>
          <p:cNvPicPr>
            <a:picLocks noChangeAspect="1"/>
          </p:cNvPicPr>
          <p:nvPr/>
        </p:nvPicPr>
        <p:blipFill rotWithShape="1">
          <a:blip r:embed="rId4" cstate="print">
            <a:extLst>
              <a:ext uri="{28A0092B-C50C-407E-A947-70E740481C1C}">
                <a14:useLocalDpi xmlns:a14="http://schemas.microsoft.com/office/drawing/2010/main" val="0"/>
              </a:ext>
            </a:extLst>
          </a:blip>
          <a:srcRect r="79898" b="52005"/>
          <a:stretch/>
        </p:blipFill>
        <p:spPr>
          <a:xfrm rot="10800000">
            <a:off x="881418" y="6121095"/>
            <a:ext cx="563059" cy="563039"/>
          </a:xfrm>
          <a:prstGeom prst="rect">
            <a:avLst/>
          </a:prstGeom>
        </p:spPr>
      </p:pic>
      <p:sp>
        <p:nvSpPr>
          <p:cNvPr id="7" name="Rectángulo 6">
            <a:extLst>
              <a:ext uri="{FF2B5EF4-FFF2-40B4-BE49-F238E27FC236}">
                <a16:creationId xmlns:a16="http://schemas.microsoft.com/office/drawing/2014/main" id="{53784206-C25B-42E5-B52E-5A15AED1C967}"/>
              </a:ext>
            </a:extLst>
          </p:cNvPr>
          <p:cNvSpPr/>
          <p:nvPr/>
        </p:nvSpPr>
        <p:spPr>
          <a:xfrm>
            <a:off x="1727201" y="0"/>
            <a:ext cx="10464800" cy="307777"/>
          </a:xfrm>
          <a:prstGeom prst="rect">
            <a:avLst/>
          </a:prstGeom>
          <a:noFill/>
        </p:spPr>
        <p:txBody>
          <a:bodyPr wrap="square">
            <a:spAutoFit/>
          </a:bodyPr>
          <a:lstStyle/>
          <a:p>
            <a:pPr algn="r"/>
            <a:r>
              <a:rPr lang="es-ES" sz="1400" b="1" dirty="0">
                <a:solidFill>
                  <a:schemeClr val="accent2"/>
                </a:solidFill>
              </a:rPr>
              <a:t>UNIDAD 3. PATRONES CREACIONALES </a:t>
            </a:r>
            <a:r>
              <a:rPr lang="es-ES" sz="1400" b="1" dirty="0"/>
              <a:t>-</a:t>
            </a:r>
            <a:r>
              <a:rPr lang="es-ES" sz="1400" b="1" dirty="0">
                <a:solidFill>
                  <a:schemeClr val="accent2"/>
                </a:solidFill>
              </a:rPr>
              <a:t> </a:t>
            </a:r>
            <a:r>
              <a:rPr lang="es-ES" sz="1400" b="1" dirty="0">
                <a:solidFill>
                  <a:schemeClr val="accent1"/>
                </a:solidFill>
              </a:rPr>
              <a:t>MODULO DE PATRONES DE DISEÑO DE SOFTWARE </a:t>
            </a:r>
          </a:p>
        </p:txBody>
      </p:sp>
      <p:sp>
        <p:nvSpPr>
          <p:cNvPr id="11" name="CuadroTexto 10">
            <a:extLst>
              <a:ext uri="{FF2B5EF4-FFF2-40B4-BE49-F238E27FC236}">
                <a16:creationId xmlns:a16="http://schemas.microsoft.com/office/drawing/2014/main" id="{E2690717-B53E-47C7-B618-505D804D774B}"/>
              </a:ext>
            </a:extLst>
          </p:cNvPr>
          <p:cNvSpPr txBox="1"/>
          <p:nvPr/>
        </p:nvSpPr>
        <p:spPr>
          <a:xfrm>
            <a:off x="372534" y="1031368"/>
            <a:ext cx="11404600" cy="523220"/>
          </a:xfrm>
          <a:prstGeom prst="rect">
            <a:avLst/>
          </a:prstGeom>
          <a:solidFill>
            <a:schemeClr val="bg1">
              <a:lumMod val="85000"/>
            </a:schemeClr>
          </a:solidFill>
        </p:spPr>
        <p:txBody>
          <a:bodyPr wrap="square" rtlCol="0">
            <a:spAutoFit/>
          </a:bodyPr>
          <a:lstStyle/>
          <a:p>
            <a:r>
              <a:rPr lang="es-MX" sz="2800" b="1" dirty="0">
                <a:solidFill>
                  <a:schemeClr val="accent6">
                    <a:lumMod val="75000"/>
                  </a:schemeClr>
                </a:solidFill>
                <a:latin typeface="Arial" panose="020B0604020202020204" pitchFamily="34" charset="0"/>
                <a:cs typeface="Arial" panose="020B0604020202020204" pitchFamily="34" charset="0"/>
              </a:rPr>
              <a:t>Patrones Estructurales – </a:t>
            </a:r>
            <a:r>
              <a:rPr lang="es-MX" sz="2800" b="1" dirty="0">
                <a:solidFill>
                  <a:srgbClr val="FF0000"/>
                </a:solidFill>
                <a:latin typeface="Arial" panose="020B0604020202020204" pitchFamily="34" charset="0"/>
                <a:cs typeface="Arial" panose="020B0604020202020204" pitchFamily="34" charset="0"/>
              </a:rPr>
              <a:t>Composite</a:t>
            </a:r>
            <a:endParaRPr lang="es-CO" sz="2800" b="1" dirty="0">
              <a:solidFill>
                <a:srgbClr val="FF0000"/>
              </a:solidFill>
              <a:latin typeface="Arial" panose="020B0604020202020204" pitchFamily="34" charset="0"/>
              <a:cs typeface="Arial" panose="020B0604020202020204" pitchFamily="34" charset="0"/>
            </a:endParaRPr>
          </a:p>
        </p:txBody>
      </p:sp>
      <p:sp>
        <p:nvSpPr>
          <p:cNvPr id="4" name="CuadroTexto 3">
            <a:extLst>
              <a:ext uri="{FF2B5EF4-FFF2-40B4-BE49-F238E27FC236}">
                <a16:creationId xmlns:a16="http://schemas.microsoft.com/office/drawing/2014/main" id="{162C06C0-CF7C-4BD5-8454-5BF865C21FB2}"/>
              </a:ext>
            </a:extLst>
          </p:cNvPr>
          <p:cNvSpPr txBox="1"/>
          <p:nvPr/>
        </p:nvSpPr>
        <p:spPr>
          <a:xfrm>
            <a:off x="2413000" y="1617133"/>
            <a:ext cx="184731" cy="369332"/>
          </a:xfrm>
          <a:prstGeom prst="rect">
            <a:avLst/>
          </a:prstGeom>
          <a:noFill/>
        </p:spPr>
        <p:txBody>
          <a:bodyPr wrap="square" rtlCol="0">
            <a:spAutoFit/>
          </a:bodyPr>
          <a:lstStyle/>
          <a:p>
            <a:endParaRPr lang="es-CO" dirty="0"/>
          </a:p>
        </p:txBody>
      </p:sp>
      <p:pic>
        <p:nvPicPr>
          <p:cNvPr id="5" name="Imagen 4">
            <a:extLst>
              <a:ext uri="{FF2B5EF4-FFF2-40B4-BE49-F238E27FC236}">
                <a16:creationId xmlns:a16="http://schemas.microsoft.com/office/drawing/2014/main" id="{BD9005E2-9189-4E44-B0CD-CD654FEB9ECC}"/>
              </a:ext>
            </a:extLst>
          </p:cNvPr>
          <p:cNvPicPr>
            <a:picLocks noChangeAspect="1"/>
          </p:cNvPicPr>
          <p:nvPr/>
        </p:nvPicPr>
        <p:blipFill>
          <a:blip r:embed="rId5"/>
          <a:stretch>
            <a:fillRect/>
          </a:stretch>
        </p:blipFill>
        <p:spPr>
          <a:xfrm>
            <a:off x="7453" y="1713470"/>
            <a:ext cx="3238952" cy="4248743"/>
          </a:xfrm>
          <a:prstGeom prst="rect">
            <a:avLst/>
          </a:prstGeom>
        </p:spPr>
      </p:pic>
      <p:pic>
        <p:nvPicPr>
          <p:cNvPr id="8" name="Imagen 7">
            <a:extLst>
              <a:ext uri="{FF2B5EF4-FFF2-40B4-BE49-F238E27FC236}">
                <a16:creationId xmlns:a16="http://schemas.microsoft.com/office/drawing/2014/main" id="{499D3141-6949-4AEE-ADD9-6CEDBA9D1CE6}"/>
              </a:ext>
            </a:extLst>
          </p:cNvPr>
          <p:cNvPicPr>
            <a:picLocks noChangeAspect="1"/>
          </p:cNvPicPr>
          <p:nvPr/>
        </p:nvPicPr>
        <p:blipFill>
          <a:blip r:embed="rId6"/>
          <a:stretch>
            <a:fillRect/>
          </a:stretch>
        </p:blipFill>
        <p:spPr>
          <a:xfrm>
            <a:off x="3563866" y="1801799"/>
            <a:ext cx="4701822" cy="3010320"/>
          </a:xfrm>
          <a:prstGeom prst="rect">
            <a:avLst/>
          </a:prstGeom>
        </p:spPr>
      </p:pic>
      <p:pic>
        <p:nvPicPr>
          <p:cNvPr id="9" name="Imagen 8">
            <a:extLst>
              <a:ext uri="{FF2B5EF4-FFF2-40B4-BE49-F238E27FC236}">
                <a16:creationId xmlns:a16="http://schemas.microsoft.com/office/drawing/2014/main" id="{E6DFF893-407B-46D0-B839-E23D4D271FB2}"/>
              </a:ext>
            </a:extLst>
          </p:cNvPr>
          <p:cNvPicPr>
            <a:picLocks noChangeAspect="1"/>
          </p:cNvPicPr>
          <p:nvPr/>
        </p:nvPicPr>
        <p:blipFill>
          <a:blip r:embed="rId7">
            <a:clrChange>
              <a:clrFrom>
                <a:srgbClr val="FFFFFF"/>
              </a:clrFrom>
              <a:clrTo>
                <a:srgbClr val="FFFFFF">
                  <a:alpha val="0"/>
                </a:srgbClr>
              </a:clrTo>
            </a:clrChange>
          </a:blip>
          <a:stretch>
            <a:fillRect/>
          </a:stretch>
        </p:blipFill>
        <p:spPr>
          <a:xfrm>
            <a:off x="8147354" y="1713470"/>
            <a:ext cx="3629780" cy="4709139"/>
          </a:xfrm>
          <a:prstGeom prst="rect">
            <a:avLst/>
          </a:prstGeom>
        </p:spPr>
      </p:pic>
    </p:spTree>
    <p:extLst>
      <p:ext uri="{BB962C8B-B14F-4D97-AF65-F5344CB8AC3E}">
        <p14:creationId xmlns:p14="http://schemas.microsoft.com/office/powerpoint/2010/main" val="3632107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13" name="Imagen 12">
            <a:hlinkClick r:id="" action="ppaction://hlinkshowjump?jump=previousslide"/>
          </p:cNvPr>
          <p:cNvPicPr>
            <a:picLocks noChangeAspect="1"/>
          </p:cNvPicPr>
          <p:nvPr/>
        </p:nvPicPr>
        <p:blipFill rotWithShape="1">
          <a:blip r:embed="rId4" cstate="print">
            <a:extLst>
              <a:ext uri="{28A0092B-C50C-407E-A947-70E740481C1C}">
                <a14:useLocalDpi xmlns:a14="http://schemas.microsoft.com/office/drawing/2010/main" val="0"/>
              </a:ext>
            </a:extLst>
          </a:blip>
          <a:srcRect r="79898" b="52005"/>
          <a:stretch/>
        </p:blipFill>
        <p:spPr>
          <a:xfrm>
            <a:off x="244698" y="6121096"/>
            <a:ext cx="563059" cy="563039"/>
          </a:xfrm>
          <a:prstGeom prst="rect">
            <a:avLst/>
          </a:prstGeom>
        </p:spPr>
      </p:pic>
      <p:pic>
        <p:nvPicPr>
          <p:cNvPr id="14" name="Imagen 13">
            <a:hlinkClick r:id="" action="ppaction://hlinkshowjump?jump=nextslide"/>
          </p:cNvPr>
          <p:cNvPicPr>
            <a:picLocks noChangeAspect="1"/>
          </p:cNvPicPr>
          <p:nvPr/>
        </p:nvPicPr>
        <p:blipFill rotWithShape="1">
          <a:blip r:embed="rId4" cstate="print">
            <a:extLst>
              <a:ext uri="{28A0092B-C50C-407E-A947-70E740481C1C}">
                <a14:useLocalDpi xmlns:a14="http://schemas.microsoft.com/office/drawing/2010/main" val="0"/>
              </a:ext>
            </a:extLst>
          </a:blip>
          <a:srcRect r="79898" b="52005"/>
          <a:stretch/>
        </p:blipFill>
        <p:spPr>
          <a:xfrm rot="10800000">
            <a:off x="881418" y="6121095"/>
            <a:ext cx="563059" cy="563039"/>
          </a:xfrm>
          <a:prstGeom prst="rect">
            <a:avLst/>
          </a:prstGeom>
        </p:spPr>
      </p:pic>
      <p:sp>
        <p:nvSpPr>
          <p:cNvPr id="7" name="Rectángulo 6">
            <a:extLst>
              <a:ext uri="{FF2B5EF4-FFF2-40B4-BE49-F238E27FC236}">
                <a16:creationId xmlns:a16="http://schemas.microsoft.com/office/drawing/2014/main" id="{53784206-C25B-42E5-B52E-5A15AED1C967}"/>
              </a:ext>
            </a:extLst>
          </p:cNvPr>
          <p:cNvSpPr/>
          <p:nvPr/>
        </p:nvSpPr>
        <p:spPr>
          <a:xfrm>
            <a:off x="1727201" y="0"/>
            <a:ext cx="10464800" cy="307777"/>
          </a:xfrm>
          <a:prstGeom prst="rect">
            <a:avLst/>
          </a:prstGeom>
          <a:noFill/>
        </p:spPr>
        <p:txBody>
          <a:bodyPr wrap="square">
            <a:spAutoFit/>
          </a:bodyPr>
          <a:lstStyle/>
          <a:p>
            <a:pPr algn="r"/>
            <a:r>
              <a:rPr lang="es-ES" sz="1400" b="1" dirty="0">
                <a:solidFill>
                  <a:schemeClr val="accent2"/>
                </a:solidFill>
              </a:rPr>
              <a:t>UNIDAD 3. PATRONES CREACIONALES </a:t>
            </a:r>
            <a:r>
              <a:rPr lang="es-ES" sz="1400" b="1" dirty="0"/>
              <a:t>-</a:t>
            </a:r>
            <a:r>
              <a:rPr lang="es-ES" sz="1400" b="1" dirty="0">
                <a:solidFill>
                  <a:schemeClr val="accent2"/>
                </a:solidFill>
              </a:rPr>
              <a:t> </a:t>
            </a:r>
            <a:r>
              <a:rPr lang="es-ES" sz="1400" b="1" dirty="0">
                <a:solidFill>
                  <a:schemeClr val="accent1"/>
                </a:solidFill>
              </a:rPr>
              <a:t>MODULO DE PATRONES DE DISEÑO DE SOFTWARE </a:t>
            </a:r>
          </a:p>
        </p:txBody>
      </p:sp>
      <p:sp>
        <p:nvSpPr>
          <p:cNvPr id="11" name="CuadroTexto 10">
            <a:extLst>
              <a:ext uri="{FF2B5EF4-FFF2-40B4-BE49-F238E27FC236}">
                <a16:creationId xmlns:a16="http://schemas.microsoft.com/office/drawing/2014/main" id="{E2690717-B53E-47C7-B618-505D804D774B}"/>
              </a:ext>
            </a:extLst>
          </p:cNvPr>
          <p:cNvSpPr txBox="1"/>
          <p:nvPr/>
        </p:nvSpPr>
        <p:spPr>
          <a:xfrm>
            <a:off x="372534" y="1031368"/>
            <a:ext cx="11404600" cy="523220"/>
          </a:xfrm>
          <a:prstGeom prst="rect">
            <a:avLst/>
          </a:prstGeom>
          <a:solidFill>
            <a:schemeClr val="bg1">
              <a:lumMod val="85000"/>
            </a:schemeClr>
          </a:solidFill>
        </p:spPr>
        <p:txBody>
          <a:bodyPr wrap="square" rtlCol="0">
            <a:spAutoFit/>
          </a:bodyPr>
          <a:lstStyle/>
          <a:p>
            <a:r>
              <a:rPr lang="es-MX" sz="2800" b="1" dirty="0">
                <a:solidFill>
                  <a:schemeClr val="accent6">
                    <a:lumMod val="75000"/>
                  </a:schemeClr>
                </a:solidFill>
                <a:latin typeface="Arial" panose="020B0604020202020204" pitchFamily="34" charset="0"/>
                <a:cs typeface="Arial" panose="020B0604020202020204" pitchFamily="34" charset="0"/>
              </a:rPr>
              <a:t>Patrones Estructurales – </a:t>
            </a:r>
            <a:r>
              <a:rPr lang="es-MX" sz="2800" b="1" dirty="0">
                <a:solidFill>
                  <a:srgbClr val="FF0000"/>
                </a:solidFill>
                <a:latin typeface="Arial" panose="020B0604020202020204" pitchFamily="34" charset="0"/>
                <a:cs typeface="Arial" panose="020B0604020202020204" pitchFamily="34" charset="0"/>
              </a:rPr>
              <a:t>Decorator (</a:t>
            </a:r>
            <a:r>
              <a:rPr lang="es-MX" sz="2800" b="1" dirty="0" err="1">
                <a:solidFill>
                  <a:srgbClr val="FF0000"/>
                </a:solidFill>
                <a:latin typeface="Arial" panose="020B0604020202020204" pitchFamily="34" charset="0"/>
                <a:cs typeface="Arial" panose="020B0604020202020204" pitchFamily="34" charset="0"/>
              </a:rPr>
              <a:t>Wrapper</a:t>
            </a:r>
            <a:r>
              <a:rPr lang="es-MX" sz="2800" b="1" dirty="0">
                <a:solidFill>
                  <a:srgbClr val="FF0000"/>
                </a:solidFill>
                <a:latin typeface="Arial" panose="020B0604020202020204" pitchFamily="34" charset="0"/>
                <a:cs typeface="Arial" panose="020B0604020202020204" pitchFamily="34" charset="0"/>
              </a:rPr>
              <a:t>)</a:t>
            </a:r>
            <a:endParaRPr lang="es-CO" sz="2800" b="1" dirty="0">
              <a:solidFill>
                <a:srgbClr val="FF0000"/>
              </a:solidFill>
              <a:latin typeface="Arial" panose="020B0604020202020204" pitchFamily="34" charset="0"/>
              <a:cs typeface="Arial" panose="020B0604020202020204" pitchFamily="34" charset="0"/>
            </a:endParaRPr>
          </a:p>
        </p:txBody>
      </p:sp>
      <p:sp>
        <p:nvSpPr>
          <p:cNvPr id="10" name="CuadroTexto 9">
            <a:extLst>
              <a:ext uri="{FF2B5EF4-FFF2-40B4-BE49-F238E27FC236}">
                <a16:creationId xmlns:a16="http://schemas.microsoft.com/office/drawing/2014/main" id="{B2BCD334-EE27-4FA3-A00F-00099E195F3C}"/>
              </a:ext>
            </a:extLst>
          </p:cNvPr>
          <p:cNvSpPr txBox="1"/>
          <p:nvPr/>
        </p:nvSpPr>
        <p:spPr>
          <a:xfrm>
            <a:off x="105640" y="1716564"/>
            <a:ext cx="5160627" cy="1077218"/>
          </a:xfrm>
          <a:prstGeom prst="rect">
            <a:avLst/>
          </a:prstGeom>
          <a:solidFill>
            <a:schemeClr val="accent4">
              <a:lumMod val="40000"/>
              <a:lumOff val="60000"/>
            </a:schemeClr>
          </a:solidFill>
        </p:spPr>
        <p:txBody>
          <a:bodyPr wrap="square" rtlCol="0">
            <a:spAutoFit/>
          </a:bodyPr>
          <a:lstStyle/>
          <a:p>
            <a:pPr algn="ctr"/>
            <a:r>
              <a:rPr lang="es-MX" sz="1600" dirty="0"/>
              <a:t>El patrón de diseño </a:t>
            </a:r>
            <a:r>
              <a:rPr lang="es-MX" sz="1600" b="1" dirty="0"/>
              <a:t>Decorator</a:t>
            </a:r>
            <a:r>
              <a:rPr lang="es-MX" sz="1600" dirty="0"/>
              <a:t> permite añadir nuevas funcionalidades a objetos dinámicamente sin alterar su estructura, proporcionando una alternativa flexible a la herencia para extender funcionalidad.</a:t>
            </a:r>
            <a:endParaRPr lang="es-MX" sz="2400" dirty="0"/>
          </a:p>
        </p:txBody>
      </p:sp>
      <p:pic>
        <p:nvPicPr>
          <p:cNvPr id="4098" name="Picture 2" descr="Estructura del patrón Decorator">
            <a:extLst>
              <a:ext uri="{FF2B5EF4-FFF2-40B4-BE49-F238E27FC236}">
                <a16:creationId xmlns:a16="http://schemas.microsoft.com/office/drawing/2014/main" id="{953D200A-9945-4168-B7C5-C43345CD8E5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4698" y="2904958"/>
            <a:ext cx="4869169" cy="3891011"/>
          </a:xfrm>
          <a:prstGeom prst="rect">
            <a:avLst/>
          </a:prstGeom>
          <a:noFill/>
          <a:extLst>
            <a:ext uri="{909E8E84-426E-40DD-AFC4-6F175D3DCCD1}">
              <a14:hiddenFill xmlns:a14="http://schemas.microsoft.com/office/drawing/2010/main">
                <a:solidFill>
                  <a:srgbClr val="FFFFFF"/>
                </a:solidFill>
              </a14:hiddenFill>
            </a:ext>
          </a:extLst>
        </p:spPr>
      </p:pic>
      <p:sp>
        <p:nvSpPr>
          <p:cNvPr id="3" name="Rectángulo 2">
            <a:extLst>
              <a:ext uri="{FF2B5EF4-FFF2-40B4-BE49-F238E27FC236}">
                <a16:creationId xmlns:a16="http://schemas.microsoft.com/office/drawing/2014/main" id="{B936D108-157A-46AE-9ED1-EC5E354E8FB8}"/>
              </a:ext>
            </a:extLst>
          </p:cNvPr>
          <p:cNvSpPr/>
          <p:nvPr/>
        </p:nvSpPr>
        <p:spPr>
          <a:xfrm>
            <a:off x="5750587" y="5945470"/>
            <a:ext cx="6096000" cy="738664"/>
          </a:xfrm>
          <a:prstGeom prst="rect">
            <a:avLst/>
          </a:prstGeom>
          <a:solidFill>
            <a:schemeClr val="accent2"/>
          </a:solidFill>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a:r>
              <a:rPr lang="es-MX" sz="1400" b="1" dirty="0">
                <a:solidFill>
                  <a:schemeClr val="tx1"/>
                </a:solidFill>
              </a:rPr>
              <a:t>En vez de crear múltiples subclases para cada combinación de comportamientos, el patrón Decorator permite componerlos en tiempo de ejecución usando composición.</a:t>
            </a:r>
          </a:p>
        </p:txBody>
      </p:sp>
      <p:sp>
        <p:nvSpPr>
          <p:cNvPr id="12" name="Rectángulo 11">
            <a:extLst>
              <a:ext uri="{FF2B5EF4-FFF2-40B4-BE49-F238E27FC236}">
                <a16:creationId xmlns:a16="http://schemas.microsoft.com/office/drawing/2014/main" id="{34F503D3-DED1-41FC-AF82-C8E37A2012EC}"/>
              </a:ext>
            </a:extLst>
          </p:cNvPr>
          <p:cNvSpPr/>
          <p:nvPr/>
        </p:nvSpPr>
        <p:spPr>
          <a:xfrm>
            <a:off x="5767924" y="1703582"/>
            <a:ext cx="6009210" cy="369332"/>
          </a:xfrm>
          <a:prstGeom prst="rect">
            <a:avLst/>
          </a:prstGeom>
          <a:solidFill>
            <a:srgbClr val="92D050"/>
          </a:solidFill>
        </p:spPr>
        <p:txBody>
          <a:bodyPr wrap="square">
            <a:spAutoFit/>
          </a:bodyPr>
          <a:lstStyle/>
          <a:p>
            <a:pPr lvl="0" algn="ctr" eaLnBrk="0" fontAlgn="base" hangingPunct="0">
              <a:spcBef>
                <a:spcPct val="0"/>
              </a:spcBef>
              <a:spcAft>
                <a:spcPct val="0"/>
              </a:spcAft>
            </a:pPr>
            <a:r>
              <a:rPr lang="es-MX" altLang="es-MX" b="1" dirty="0"/>
              <a:t>Problemas que Resuelve</a:t>
            </a:r>
          </a:p>
        </p:txBody>
      </p:sp>
      <p:sp>
        <p:nvSpPr>
          <p:cNvPr id="15" name="Rectángulo 14">
            <a:extLst>
              <a:ext uri="{FF2B5EF4-FFF2-40B4-BE49-F238E27FC236}">
                <a16:creationId xmlns:a16="http://schemas.microsoft.com/office/drawing/2014/main" id="{C4CA58B9-26DA-40D1-BBA7-713B15EA9F81}"/>
              </a:ext>
            </a:extLst>
          </p:cNvPr>
          <p:cNvSpPr/>
          <p:nvPr/>
        </p:nvSpPr>
        <p:spPr>
          <a:xfrm>
            <a:off x="5765720" y="2086987"/>
            <a:ext cx="6011414" cy="3539430"/>
          </a:xfrm>
          <a:prstGeom prst="rect">
            <a:avLst/>
          </a:prstGeom>
        </p:spPr>
        <p:txBody>
          <a:bodyPr wrap="square">
            <a:spAutoFit/>
          </a:bodyPr>
          <a:lstStyle/>
          <a:p>
            <a:pPr algn="just"/>
            <a:r>
              <a:rPr lang="es-MX" sz="1400" b="1" dirty="0"/>
              <a:t>Explosión de subclases por combinaciones de comportamiento. </a:t>
            </a:r>
            <a:r>
              <a:rPr lang="es-MX" sz="1400" dirty="0"/>
              <a:t>Cuando una clase debe admitir múltiples combinaciones de comportamientos opcionales, la solución tradicional con herencia obliga a crear subclases para cada combinación posible.</a:t>
            </a:r>
          </a:p>
          <a:p>
            <a:pPr algn="just"/>
            <a:endParaRPr lang="es-MX" sz="1400" dirty="0"/>
          </a:p>
          <a:p>
            <a:pPr algn="just"/>
            <a:r>
              <a:rPr lang="es-MX" sz="1400" b="1" dirty="0"/>
              <a:t>Limitaciones de la herencia. </a:t>
            </a:r>
            <a:r>
              <a:rPr lang="es-MX" sz="1400" dirty="0"/>
              <a:t>La herencia en Java es estática y vertical. Una vez que extiendes una clase, ya no puedes cambiar dinámicamente su comportamiento sin modificarla o reescribirla.</a:t>
            </a:r>
          </a:p>
          <a:p>
            <a:pPr algn="just"/>
            <a:endParaRPr lang="es-MX" sz="1400" dirty="0"/>
          </a:p>
          <a:p>
            <a:pPr algn="just"/>
            <a:r>
              <a:rPr lang="es-MX" sz="1400" b="1" dirty="0"/>
              <a:t>Violación del principio de responsabilidad única</a:t>
            </a:r>
            <a:r>
              <a:rPr lang="es-MX" sz="1400" dirty="0"/>
              <a:t>. Una clase con demasiadas responsabilidades se vuelve difícil de mantener, probar y extender. </a:t>
            </a:r>
            <a:r>
              <a:rPr lang="es-MX" sz="1400" b="1" dirty="0"/>
              <a:t>Decorator</a:t>
            </a:r>
            <a:r>
              <a:rPr lang="es-MX" sz="1400" dirty="0"/>
              <a:t> favorece  la separación de responsabilidades y promoviendo una arquitectura más limpia.</a:t>
            </a:r>
          </a:p>
          <a:p>
            <a:pPr algn="just"/>
            <a:endParaRPr lang="es-MX" sz="1400" dirty="0"/>
          </a:p>
          <a:p>
            <a:pPr algn="just"/>
            <a:r>
              <a:rPr lang="es-MX" sz="1400" b="1" dirty="0"/>
              <a:t>Falta de extensibilidad sin modificar código existente. </a:t>
            </a:r>
            <a:r>
              <a:rPr lang="es-MX" sz="1400" dirty="0"/>
              <a:t>Modificar una clase para agregar nuevas funcionalidades viola el principio abierto/cerrado</a:t>
            </a:r>
          </a:p>
        </p:txBody>
      </p:sp>
    </p:spTree>
    <p:extLst>
      <p:ext uri="{BB962C8B-B14F-4D97-AF65-F5344CB8AC3E}">
        <p14:creationId xmlns:p14="http://schemas.microsoft.com/office/powerpoint/2010/main" val="1941519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5"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13" name="Imagen 12">
            <a:hlinkClick r:id="" action="ppaction://hlinkshowjump?jump=previousslide"/>
          </p:cNvPr>
          <p:cNvPicPr>
            <a:picLocks noChangeAspect="1"/>
          </p:cNvPicPr>
          <p:nvPr/>
        </p:nvPicPr>
        <p:blipFill rotWithShape="1">
          <a:blip r:embed="rId4" cstate="print">
            <a:extLst>
              <a:ext uri="{28A0092B-C50C-407E-A947-70E740481C1C}">
                <a14:useLocalDpi xmlns:a14="http://schemas.microsoft.com/office/drawing/2010/main" val="0"/>
              </a:ext>
            </a:extLst>
          </a:blip>
          <a:srcRect r="79898" b="52005"/>
          <a:stretch/>
        </p:blipFill>
        <p:spPr>
          <a:xfrm>
            <a:off x="244698" y="6121096"/>
            <a:ext cx="563059" cy="563039"/>
          </a:xfrm>
          <a:prstGeom prst="rect">
            <a:avLst/>
          </a:prstGeom>
        </p:spPr>
      </p:pic>
      <p:pic>
        <p:nvPicPr>
          <p:cNvPr id="14" name="Imagen 13">
            <a:hlinkClick r:id="" action="ppaction://hlinkshowjump?jump=nextslide"/>
          </p:cNvPr>
          <p:cNvPicPr>
            <a:picLocks noChangeAspect="1"/>
          </p:cNvPicPr>
          <p:nvPr/>
        </p:nvPicPr>
        <p:blipFill rotWithShape="1">
          <a:blip r:embed="rId4" cstate="print">
            <a:extLst>
              <a:ext uri="{28A0092B-C50C-407E-A947-70E740481C1C}">
                <a14:useLocalDpi xmlns:a14="http://schemas.microsoft.com/office/drawing/2010/main" val="0"/>
              </a:ext>
            </a:extLst>
          </a:blip>
          <a:srcRect r="79898" b="52005"/>
          <a:stretch/>
        </p:blipFill>
        <p:spPr>
          <a:xfrm rot="10800000">
            <a:off x="881418" y="6121095"/>
            <a:ext cx="563059" cy="563039"/>
          </a:xfrm>
          <a:prstGeom prst="rect">
            <a:avLst/>
          </a:prstGeom>
        </p:spPr>
      </p:pic>
      <p:sp>
        <p:nvSpPr>
          <p:cNvPr id="7" name="Rectángulo 6">
            <a:extLst>
              <a:ext uri="{FF2B5EF4-FFF2-40B4-BE49-F238E27FC236}">
                <a16:creationId xmlns:a16="http://schemas.microsoft.com/office/drawing/2014/main" id="{53784206-C25B-42E5-B52E-5A15AED1C967}"/>
              </a:ext>
            </a:extLst>
          </p:cNvPr>
          <p:cNvSpPr/>
          <p:nvPr/>
        </p:nvSpPr>
        <p:spPr>
          <a:xfrm>
            <a:off x="1727201" y="0"/>
            <a:ext cx="10464800" cy="307777"/>
          </a:xfrm>
          <a:prstGeom prst="rect">
            <a:avLst/>
          </a:prstGeom>
          <a:noFill/>
        </p:spPr>
        <p:txBody>
          <a:bodyPr wrap="square">
            <a:spAutoFit/>
          </a:bodyPr>
          <a:lstStyle/>
          <a:p>
            <a:pPr algn="r"/>
            <a:r>
              <a:rPr lang="es-ES" sz="1400" b="1" dirty="0">
                <a:solidFill>
                  <a:schemeClr val="accent2"/>
                </a:solidFill>
              </a:rPr>
              <a:t>UNIDAD 3. PATRONES CREACIONALES </a:t>
            </a:r>
            <a:r>
              <a:rPr lang="es-ES" sz="1400" b="1" dirty="0"/>
              <a:t>-</a:t>
            </a:r>
            <a:r>
              <a:rPr lang="es-ES" sz="1400" b="1" dirty="0">
                <a:solidFill>
                  <a:schemeClr val="accent2"/>
                </a:solidFill>
              </a:rPr>
              <a:t> </a:t>
            </a:r>
            <a:r>
              <a:rPr lang="es-ES" sz="1400" b="1" dirty="0">
                <a:solidFill>
                  <a:schemeClr val="accent1"/>
                </a:solidFill>
              </a:rPr>
              <a:t>MODULO DE PATRONES DE DISEÑO DE SOFTWARE </a:t>
            </a:r>
          </a:p>
        </p:txBody>
      </p:sp>
      <p:sp>
        <p:nvSpPr>
          <p:cNvPr id="11" name="CuadroTexto 10">
            <a:extLst>
              <a:ext uri="{FF2B5EF4-FFF2-40B4-BE49-F238E27FC236}">
                <a16:creationId xmlns:a16="http://schemas.microsoft.com/office/drawing/2014/main" id="{E2690717-B53E-47C7-B618-505D804D774B}"/>
              </a:ext>
            </a:extLst>
          </p:cNvPr>
          <p:cNvSpPr txBox="1"/>
          <p:nvPr/>
        </p:nvSpPr>
        <p:spPr>
          <a:xfrm>
            <a:off x="372534" y="1031368"/>
            <a:ext cx="11404600" cy="523220"/>
          </a:xfrm>
          <a:prstGeom prst="rect">
            <a:avLst/>
          </a:prstGeom>
          <a:solidFill>
            <a:schemeClr val="bg1">
              <a:lumMod val="85000"/>
            </a:schemeClr>
          </a:solidFill>
        </p:spPr>
        <p:txBody>
          <a:bodyPr wrap="square" rtlCol="0">
            <a:spAutoFit/>
          </a:bodyPr>
          <a:lstStyle/>
          <a:p>
            <a:r>
              <a:rPr lang="es-MX" sz="2800" b="1" dirty="0">
                <a:solidFill>
                  <a:schemeClr val="accent6">
                    <a:lumMod val="75000"/>
                  </a:schemeClr>
                </a:solidFill>
                <a:latin typeface="Arial" panose="020B0604020202020204" pitchFamily="34" charset="0"/>
                <a:cs typeface="Arial" panose="020B0604020202020204" pitchFamily="34" charset="0"/>
              </a:rPr>
              <a:t>Patrones Estructurales – </a:t>
            </a:r>
            <a:r>
              <a:rPr lang="es-MX" sz="2800" b="1" dirty="0">
                <a:solidFill>
                  <a:srgbClr val="FF0000"/>
                </a:solidFill>
                <a:latin typeface="Arial" panose="020B0604020202020204" pitchFamily="34" charset="0"/>
                <a:cs typeface="Arial" panose="020B0604020202020204" pitchFamily="34" charset="0"/>
              </a:rPr>
              <a:t>Decorator (</a:t>
            </a:r>
            <a:r>
              <a:rPr lang="es-MX" sz="2800" b="1" dirty="0" err="1">
                <a:solidFill>
                  <a:srgbClr val="FF0000"/>
                </a:solidFill>
                <a:latin typeface="Arial" panose="020B0604020202020204" pitchFamily="34" charset="0"/>
                <a:cs typeface="Arial" panose="020B0604020202020204" pitchFamily="34" charset="0"/>
              </a:rPr>
              <a:t>Wrapper</a:t>
            </a:r>
            <a:r>
              <a:rPr lang="es-MX" sz="2800" b="1" dirty="0">
                <a:solidFill>
                  <a:srgbClr val="FF0000"/>
                </a:solidFill>
                <a:latin typeface="Arial" panose="020B0604020202020204" pitchFamily="34" charset="0"/>
                <a:cs typeface="Arial" panose="020B0604020202020204" pitchFamily="34" charset="0"/>
              </a:rPr>
              <a:t>)</a:t>
            </a:r>
            <a:endParaRPr lang="es-CO" sz="2800" b="1" dirty="0">
              <a:solidFill>
                <a:srgbClr val="FF0000"/>
              </a:solidFill>
              <a:latin typeface="Arial" panose="020B0604020202020204" pitchFamily="34" charset="0"/>
              <a:cs typeface="Arial" panose="020B0604020202020204" pitchFamily="34" charset="0"/>
            </a:endParaRPr>
          </a:p>
        </p:txBody>
      </p:sp>
      <p:sp>
        <p:nvSpPr>
          <p:cNvPr id="2" name="CuadroTexto 1">
            <a:extLst>
              <a:ext uri="{FF2B5EF4-FFF2-40B4-BE49-F238E27FC236}">
                <a16:creationId xmlns:a16="http://schemas.microsoft.com/office/drawing/2014/main" id="{D32F4A45-C7C8-4FE9-A7EC-EE161BD67750}"/>
              </a:ext>
            </a:extLst>
          </p:cNvPr>
          <p:cNvSpPr txBox="1"/>
          <p:nvPr/>
        </p:nvSpPr>
        <p:spPr>
          <a:xfrm>
            <a:off x="9064132" y="5496392"/>
            <a:ext cx="3019715" cy="1077218"/>
          </a:xfrm>
          <a:prstGeom prst="rect">
            <a:avLst/>
          </a:prstGeom>
          <a:solidFill>
            <a:schemeClr val="bg1"/>
          </a:solidFill>
        </p:spPr>
        <p:txBody>
          <a:bodyPr wrap="square" rtlCol="0">
            <a:spAutoFit/>
          </a:bodyPr>
          <a:lstStyle/>
          <a:p>
            <a:r>
              <a:rPr lang="es-ES" sz="1600" b="1" dirty="0" err="1"/>
              <a:t>ComponentDecoratorImpl</a:t>
            </a:r>
            <a:r>
              <a:rPr lang="es-ES" sz="1600" dirty="0"/>
              <a:t>: Representan todos los decoradores concretos que heredan de </a:t>
            </a:r>
            <a:r>
              <a:rPr lang="es-ES" sz="1600" dirty="0" err="1"/>
              <a:t>ComponentDecorator</a:t>
            </a:r>
            <a:r>
              <a:rPr lang="es-ES" sz="1600" dirty="0"/>
              <a:t>.</a:t>
            </a:r>
          </a:p>
        </p:txBody>
      </p:sp>
      <p:pic>
        <p:nvPicPr>
          <p:cNvPr id="4098" name="Picture 2" descr="Estructura del patrón Decorator">
            <a:extLst>
              <a:ext uri="{FF2B5EF4-FFF2-40B4-BE49-F238E27FC236}">
                <a16:creationId xmlns:a16="http://schemas.microsoft.com/office/drawing/2014/main" id="{953D200A-9945-4168-B7C5-C43345CD8E5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09670" y="2300523"/>
            <a:ext cx="5513562" cy="4405955"/>
          </a:xfrm>
          <a:prstGeom prst="rect">
            <a:avLst/>
          </a:prstGeom>
          <a:noFill/>
          <a:extLst>
            <a:ext uri="{909E8E84-426E-40DD-AFC4-6F175D3DCCD1}">
              <a14:hiddenFill xmlns:a14="http://schemas.microsoft.com/office/drawing/2010/main">
                <a:solidFill>
                  <a:srgbClr val="FFFFFF"/>
                </a:solidFill>
              </a14:hiddenFill>
            </a:ext>
          </a:extLst>
        </p:spPr>
      </p:pic>
      <p:sp>
        <p:nvSpPr>
          <p:cNvPr id="3" name="Rectángulo 2">
            <a:extLst>
              <a:ext uri="{FF2B5EF4-FFF2-40B4-BE49-F238E27FC236}">
                <a16:creationId xmlns:a16="http://schemas.microsoft.com/office/drawing/2014/main" id="{8AEFB6A5-B0F3-455B-84A9-65CC8C12882A}"/>
              </a:ext>
            </a:extLst>
          </p:cNvPr>
          <p:cNvSpPr/>
          <p:nvPr/>
        </p:nvSpPr>
        <p:spPr>
          <a:xfrm>
            <a:off x="526227" y="2450805"/>
            <a:ext cx="2969586" cy="1077218"/>
          </a:xfrm>
          <a:prstGeom prst="rect">
            <a:avLst/>
          </a:prstGeom>
        </p:spPr>
        <p:txBody>
          <a:bodyPr wrap="square">
            <a:spAutoFit/>
          </a:bodyPr>
          <a:lstStyle/>
          <a:p>
            <a:r>
              <a:rPr lang="es-ES" sz="1600" b="1" dirty="0"/>
              <a:t>IComponent</a:t>
            </a:r>
            <a:r>
              <a:rPr lang="es-ES" sz="1600" dirty="0"/>
              <a:t>: Interface que define la estructura minina del componente o componentes que pueden ser decorados.</a:t>
            </a:r>
          </a:p>
        </p:txBody>
      </p:sp>
      <p:sp>
        <p:nvSpPr>
          <p:cNvPr id="4" name="Rectángulo 3">
            <a:extLst>
              <a:ext uri="{FF2B5EF4-FFF2-40B4-BE49-F238E27FC236}">
                <a16:creationId xmlns:a16="http://schemas.microsoft.com/office/drawing/2014/main" id="{3126F394-7D93-4C62-894B-E8A082D9D34B}"/>
              </a:ext>
            </a:extLst>
          </p:cNvPr>
          <p:cNvSpPr/>
          <p:nvPr/>
        </p:nvSpPr>
        <p:spPr>
          <a:xfrm>
            <a:off x="76975" y="4776060"/>
            <a:ext cx="3414004" cy="830997"/>
          </a:xfrm>
          <a:prstGeom prst="rect">
            <a:avLst/>
          </a:prstGeom>
        </p:spPr>
        <p:txBody>
          <a:bodyPr wrap="square">
            <a:spAutoFit/>
          </a:bodyPr>
          <a:lstStyle/>
          <a:p>
            <a:r>
              <a:rPr lang="es-ES" sz="1600" b="1" dirty="0" err="1"/>
              <a:t>ConcreteComponent</a:t>
            </a:r>
            <a:r>
              <a:rPr lang="es-ES" sz="1600" dirty="0"/>
              <a:t>: Implementación de IComponent y define un objeto concreto que puede ser decorado.</a:t>
            </a:r>
          </a:p>
        </p:txBody>
      </p:sp>
      <p:sp>
        <p:nvSpPr>
          <p:cNvPr id="5" name="Rectángulo 4">
            <a:extLst>
              <a:ext uri="{FF2B5EF4-FFF2-40B4-BE49-F238E27FC236}">
                <a16:creationId xmlns:a16="http://schemas.microsoft.com/office/drawing/2014/main" id="{AC4916EB-58A5-4AD5-B708-810C5D2810C9}"/>
              </a:ext>
            </a:extLst>
          </p:cNvPr>
          <p:cNvSpPr/>
          <p:nvPr/>
        </p:nvSpPr>
        <p:spPr>
          <a:xfrm>
            <a:off x="8889556" y="1948956"/>
            <a:ext cx="3003260" cy="1815882"/>
          </a:xfrm>
          <a:prstGeom prst="rect">
            <a:avLst/>
          </a:prstGeom>
        </p:spPr>
        <p:txBody>
          <a:bodyPr wrap="square">
            <a:spAutoFit/>
          </a:bodyPr>
          <a:lstStyle/>
          <a:p>
            <a:r>
              <a:rPr lang="es-ES" sz="1600" b="1" dirty="0" err="1"/>
              <a:t>ComponentDecorator</a:t>
            </a:r>
            <a:r>
              <a:rPr lang="es-ES" sz="1600" dirty="0"/>
              <a:t>: Por lo general es una clase abstracta que define la estructura mínima de un Decorador, el cual mínimamente deben de heredar de IComponent y contener alguna subclase de IComponent al cual decorarán.</a:t>
            </a:r>
          </a:p>
        </p:txBody>
      </p:sp>
    </p:spTree>
    <p:extLst>
      <p:ext uri="{BB962C8B-B14F-4D97-AF65-F5344CB8AC3E}">
        <p14:creationId xmlns:p14="http://schemas.microsoft.com/office/powerpoint/2010/main" val="18556928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13" name="Imagen 12">
            <a:hlinkClick r:id="" action="ppaction://hlinkshowjump?jump=previousslide"/>
          </p:cNvPr>
          <p:cNvPicPr>
            <a:picLocks noChangeAspect="1"/>
          </p:cNvPicPr>
          <p:nvPr/>
        </p:nvPicPr>
        <p:blipFill rotWithShape="1">
          <a:blip r:embed="rId4" cstate="print">
            <a:extLst>
              <a:ext uri="{28A0092B-C50C-407E-A947-70E740481C1C}">
                <a14:useLocalDpi xmlns:a14="http://schemas.microsoft.com/office/drawing/2010/main" val="0"/>
              </a:ext>
            </a:extLst>
          </a:blip>
          <a:srcRect r="79898" b="52005"/>
          <a:stretch/>
        </p:blipFill>
        <p:spPr>
          <a:xfrm>
            <a:off x="244698" y="6121096"/>
            <a:ext cx="563059" cy="563039"/>
          </a:xfrm>
          <a:prstGeom prst="rect">
            <a:avLst/>
          </a:prstGeom>
        </p:spPr>
      </p:pic>
      <p:pic>
        <p:nvPicPr>
          <p:cNvPr id="14" name="Imagen 13">
            <a:hlinkClick r:id="" action="ppaction://hlinkshowjump?jump=nextslide"/>
          </p:cNvPr>
          <p:cNvPicPr>
            <a:picLocks noChangeAspect="1"/>
          </p:cNvPicPr>
          <p:nvPr/>
        </p:nvPicPr>
        <p:blipFill rotWithShape="1">
          <a:blip r:embed="rId4" cstate="print">
            <a:extLst>
              <a:ext uri="{28A0092B-C50C-407E-A947-70E740481C1C}">
                <a14:useLocalDpi xmlns:a14="http://schemas.microsoft.com/office/drawing/2010/main" val="0"/>
              </a:ext>
            </a:extLst>
          </a:blip>
          <a:srcRect r="79898" b="52005"/>
          <a:stretch/>
        </p:blipFill>
        <p:spPr>
          <a:xfrm rot="10800000">
            <a:off x="881418" y="6121095"/>
            <a:ext cx="563059" cy="563039"/>
          </a:xfrm>
          <a:prstGeom prst="rect">
            <a:avLst/>
          </a:prstGeom>
        </p:spPr>
      </p:pic>
      <p:sp>
        <p:nvSpPr>
          <p:cNvPr id="7" name="Rectángulo 6">
            <a:extLst>
              <a:ext uri="{FF2B5EF4-FFF2-40B4-BE49-F238E27FC236}">
                <a16:creationId xmlns:a16="http://schemas.microsoft.com/office/drawing/2014/main" id="{53784206-C25B-42E5-B52E-5A15AED1C967}"/>
              </a:ext>
            </a:extLst>
          </p:cNvPr>
          <p:cNvSpPr/>
          <p:nvPr/>
        </p:nvSpPr>
        <p:spPr>
          <a:xfrm>
            <a:off x="1727201" y="0"/>
            <a:ext cx="10464800" cy="307777"/>
          </a:xfrm>
          <a:prstGeom prst="rect">
            <a:avLst/>
          </a:prstGeom>
          <a:noFill/>
        </p:spPr>
        <p:txBody>
          <a:bodyPr wrap="square">
            <a:spAutoFit/>
          </a:bodyPr>
          <a:lstStyle/>
          <a:p>
            <a:pPr algn="r"/>
            <a:r>
              <a:rPr lang="es-ES" sz="1400" b="1" dirty="0">
                <a:solidFill>
                  <a:schemeClr val="accent2"/>
                </a:solidFill>
              </a:rPr>
              <a:t>UNIDAD 3. PATRONES CREACIONALES </a:t>
            </a:r>
            <a:r>
              <a:rPr lang="es-ES" sz="1400" b="1" dirty="0"/>
              <a:t>-</a:t>
            </a:r>
            <a:r>
              <a:rPr lang="es-ES" sz="1400" b="1" dirty="0">
                <a:solidFill>
                  <a:schemeClr val="accent2"/>
                </a:solidFill>
              </a:rPr>
              <a:t> </a:t>
            </a:r>
            <a:r>
              <a:rPr lang="es-ES" sz="1400" b="1" dirty="0">
                <a:solidFill>
                  <a:schemeClr val="accent1"/>
                </a:solidFill>
              </a:rPr>
              <a:t>MODULO DE PATRONES DE DISEÑO DE SOFTWARE </a:t>
            </a:r>
          </a:p>
        </p:txBody>
      </p:sp>
      <p:sp>
        <p:nvSpPr>
          <p:cNvPr id="11" name="CuadroTexto 10">
            <a:extLst>
              <a:ext uri="{FF2B5EF4-FFF2-40B4-BE49-F238E27FC236}">
                <a16:creationId xmlns:a16="http://schemas.microsoft.com/office/drawing/2014/main" id="{E2690717-B53E-47C7-B618-505D804D774B}"/>
              </a:ext>
            </a:extLst>
          </p:cNvPr>
          <p:cNvSpPr txBox="1"/>
          <p:nvPr/>
        </p:nvSpPr>
        <p:spPr>
          <a:xfrm>
            <a:off x="372534" y="1031368"/>
            <a:ext cx="11404600" cy="523220"/>
          </a:xfrm>
          <a:prstGeom prst="rect">
            <a:avLst/>
          </a:prstGeom>
          <a:solidFill>
            <a:schemeClr val="bg1">
              <a:lumMod val="85000"/>
            </a:schemeClr>
          </a:solidFill>
        </p:spPr>
        <p:txBody>
          <a:bodyPr wrap="square" rtlCol="0">
            <a:spAutoFit/>
          </a:bodyPr>
          <a:lstStyle/>
          <a:p>
            <a:r>
              <a:rPr lang="es-MX" sz="2800" b="1" dirty="0">
                <a:solidFill>
                  <a:schemeClr val="accent6">
                    <a:lumMod val="75000"/>
                  </a:schemeClr>
                </a:solidFill>
                <a:latin typeface="Arial" panose="020B0604020202020204" pitchFamily="34" charset="0"/>
                <a:cs typeface="Arial" panose="020B0604020202020204" pitchFamily="34" charset="0"/>
              </a:rPr>
              <a:t>Patrones Estructurales – </a:t>
            </a:r>
            <a:r>
              <a:rPr lang="es-MX" sz="2800" b="1" dirty="0">
                <a:solidFill>
                  <a:srgbClr val="FF0000"/>
                </a:solidFill>
                <a:latin typeface="Arial" panose="020B0604020202020204" pitchFamily="34" charset="0"/>
                <a:cs typeface="Arial" panose="020B0604020202020204" pitchFamily="34" charset="0"/>
              </a:rPr>
              <a:t>Decorator (</a:t>
            </a:r>
            <a:r>
              <a:rPr lang="es-MX" sz="2800" b="1" dirty="0" err="1">
                <a:solidFill>
                  <a:srgbClr val="FF0000"/>
                </a:solidFill>
                <a:latin typeface="Arial" panose="020B0604020202020204" pitchFamily="34" charset="0"/>
                <a:cs typeface="Arial" panose="020B0604020202020204" pitchFamily="34" charset="0"/>
              </a:rPr>
              <a:t>Wrapper</a:t>
            </a:r>
            <a:r>
              <a:rPr lang="es-MX" sz="2800" b="1" dirty="0">
                <a:solidFill>
                  <a:srgbClr val="FF0000"/>
                </a:solidFill>
                <a:latin typeface="Arial" panose="020B0604020202020204" pitchFamily="34" charset="0"/>
                <a:cs typeface="Arial" panose="020B0604020202020204" pitchFamily="34" charset="0"/>
              </a:rPr>
              <a:t>)</a:t>
            </a:r>
            <a:endParaRPr lang="es-CO" sz="2800" b="1" dirty="0">
              <a:solidFill>
                <a:srgbClr val="FF0000"/>
              </a:solidFill>
              <a:latin typeface="Arial" panose="020B0604020202020204" pitchFamily="34" charset="0"/>
              <a:cs typeface="Arial" panose="020B0604020202020204" pitchFamily="34" charset="0"/>
            </a:endParaRPr>
          </a:p>
        </p:txBody>
      </p:sp>
      <p:sp>
        <p:nvSpPr>
          <p:cNvPr id="8" name="Rectángulo 7">
            <a:extLst>
              <a:ext uri="{FF2B5EF4-FFF2-40B4-BE49-F238E27FC236}">
                <a16:creationId xmlns:a16="http://schemas.microsoft.com/office/drawing/2014/main" id="{C48B5B00-9888-4540-82FF-414F3C80C8C9}"/>
              </a:ext>
            </a:extLst>
          </p:cNvPr>
          <p:cNvSpPr/>
          <p:nvPr/>
        </p:nvSpPr>
        <p:spPr>
          <a:xfrm>
            <a:off x="5593977" y="2146490"/>
            <a:ext cx="1901932" cy="738664"/>
          </a:xfrm>
          <a:prstGeom prst="rect">
            <a:avLst/>
          </a:prstGeom>
        </p:spPr>
        <p:txBody>
          <a:bodyPr wrap="square">
            <a:spAutoFit/>
          </a:bodyPr>
          <a:lstStyle/>
          <a:p>
            <a:pPr algn="ctr"/>
            <a:r>
              <a:rPr lang="es-MX" sz="1400" dirty="0"/>
              <a:t>Cuando deseas aplicar </a:t>
            </a:r>
            <a:r>
              <a:rPr lang="es-MX" sz="1400" b="1" dirty="0"/>
              <a:t>composición en lugar de herencia</a:t>
            </a:r>
            <a:r>
              <a:rPr lang="es-MX" sz="1400" dirty="0"/>
              <a:t>.</a:t>
            </a:r>
          </a:p>
        </p:txBody>
      </p:sp>
      <p:sp>
        <p:nvSpPr>
          <p:cNvPr id="9" name="Rectángulo 8">
            <a:extLst>
              <a:ext uri="{FF2B5EF4-FFF2-40B4-BE49-F238E27FC236}">
                <a16:creationId xmlns:a16="http://schemas.microsoft.com/office/drawing/2014/main" id="{600A3D4F-73FD-4444-B7C6-71583FB29FE5}"/>
              </a:ext>
            </a:extLst>
          </p:cNvPr>
          <p:cNvSpPr/>
          <p:nvPr/>
        </p:nvSpPr>
        <p:spPr>
          <a:xfrm>
            <a:off x="2748557" y="1671605"/>
            <a:ext cx="2597634" cy="369332"/>
          </a:xfrm>
          <a:prstGeom prst="rect">
            <a:avLst/>
          </a:prstGeom>
        </p:spPr>
        <p:txBody>
          <a:bodyPr wrap="none">
            <a:spAutoFit/>
          </a:bodyPr>
          <a:lstStyle/>
          <a:p>
            <a:r>
              <a:rPr lang="es-MX" b="1" dirty="0"/>
              <a:t>¿Cuándo implementarlo?</a:t>
            </a:r>
          </a:p>
        </p:txBody>
      </p:sp>
      <p:sp>
        <p:nvSpPr>
          <p:cNvPr id="10" name="Rectángulo 9">
            <a:extLst>
              <a:ext uri="{FF2B5EF4-FFF2-40B4-BE49-F238E27FC236}">
                <a16:creationId xmlns:a16="http://schemas.microsoft.com/office/drawing/2014/main" id="{10D80D5A-A643-44E2-A31A-41BD0CABF68B}"/>
              </a:ext>
            </a:extLst>
          </p:cNvPr>
          <p:cNvSpPr/>
          <p:nvPr/>
        </p:nvSpPr>
        <p:spPr>
          <a:xfrm>
            <a:off x="298954" y="2131122"/>
            <a:ext cx="1871809" cy="1384995"/>
          </a:xfrm>
          <a:prstGeom prst="rect">
            <a:avLst/>
          </a:prstGeom>
        </p:spPr>
        <p:txBody>
          <a:bodyPr wrap="square">
            <a:spAutoFit/>
          </a:bodyPr>
          <a:lstStyle/>
          <a:p>
            <a:pPr algn="ctr"/>
            <a:r>
              <a:rPr lang="es-CO" sz="1400" dirty="0"/>
              <a:t>Cuando necesitas </a:t>
            </a:r>
            <a:r>
              <a:rPr lang="es-CO" sz="1400" b="1" dirty="0"/>
              <a:t>agregar responsabilidades</a:t>
            </a:r>
            <a:r>
              <a:rPr lang="es-CO" sz="1400" dirty="0"/>
              <a:t> a objetos individuales de forma dinámica y controlada</a:t>
            </a:r>
            <a:endParaRPr lang="es-MX" sz="1400" dirty="0"/>
          </a:p>
        </p:txBody>
      </p:sp>
      <p:sp>
        <p:nvSpPr>
          <p:cNvPr id="12" name="Rectángulo 11">
            <a:extLst>
              <a:ext uri="{FF2B5EF4-FFF2-40B4-BE49-F238E27FC236}">
                <a16:creationId xmlns:a16="http://schemas.microsoft.com/office/drawing/2014/main" id="{2724CA36-4614-4BEE-9F78-908A507E469B}"/>
              </a:ext>
            </a:extLst>
          </p:cNvPr>
          <p:cNvSpPr/>
          <p:nvPr/>
        </p:nvSpPr>
        <p:spPr>
          <a:xfrm>
            <a:off x="2089344" y="2136840"/>
            <a:ext cx="1793026" cy="1384995"/>
          </a:xfrm>
          <a:prstGeom prst="rect">
            <a:avLst/>
          </a:prstGeom>
        </p:spPr>
        <p:txBody>
          <a:bodyPr wrap="square">
            <a:spAutoFit/>
          </a:bodyPr>
          <a:lstStyle/>
          <a:p>
            <a:pPr algn="ctr"/>
            <a:r>
              <a:rPr lang="es-MX" sz="1400" dirty="0"/>
              <a:t>Cuando no puedes usar herencia (por restricciones del lenguaje o porque ya estás usando otra clase base).</a:t>
            </a:r>
          </a:p>
        </p:txBody>
      </p:sp>
      <p:sp>
        <p:nvSpPr>
          <p:cNvPr id="15" name="Rectángulo 14">
            <a:extLst>
              <a:ext uri="{FF2B5EF4-FFF2-40B4-BE49-F238E27FC236}">
                <a16:creationId xmlns:a16="http://schemas.microsoft.com/office/drawing/2014/main" id="{5524BFE3-FFDF-471A-81E3-A2E17DAF98F8}"/>
              </a:ext>
            </a:extLst>
          </p:cNvPr>
          <p:cNvSpPr/>
          <p:nvPr/>
        </p:nvSpPr>
        <p:spPr>
          <a:xfrm>
            <a:off x="3841661" y="2131122"/>
            <a:ext cx="1793026" cy="954107"/>
          </a:xfrm>
          <a:prstGeom prst="rect">
            <a:avLst/>
          </a:prstGeom>
        </p:spPr>
        <p:txBody>
          <a:bodyPr wrap="square">
            <a:spAutoFit/>
          </a:bodyPr>
          <a:lstStyle/>
          <a:p>
            <a:pPr algn="ctr"/>
            <a:r>
              <a:rPr lang="es-MX" sz="1400" dirty="0"/>
              <a:t>Cuando quieres seguir el principio de abierto/cerrado sin multiplicar subclases.</a:t>
            </a:r>
          </a:p>
        </p:txBody>
      </p:sp>
      <p:sp>
        <p:nvSpPr>
          <p:cNvPr id="16" name="Rectángulo 15">
            <a:extLst>
              <a:ext uri="{FF2B5EF4-FFF2-40B4-BE49-F238E27FC236}">
                <a16:creationId xmlns:a16="http://schemas.microsoft.com/office/drawing/2014/main" id="{417FB9D5-B142-46A3-B829-8AED77BC7CFD}"/>
              </a:ext>
            </a:extLst>
          </p:cNvPr>
          <p:cNvSpPr/>
          <p:nvPr/>
        </p:nvSpPr>
        <p:spPr>
          <a:xfrm>
            <a:off x="372534" y="3782848"/>
            <a:ext cx="7123375" cy="369332"/>
          </a:xfrm>
          <a:prstGeom prst="rect">
            <a:avLst/>
          </a:prstGeom>
          <a:solidFill>
            <a:srgbClr val="FFC000"/>
          </a:solidFill>
        </p:spPr>
        <p:txBody>
          <a:bodyPr wrap="square">
            <a:spAutoFit/>
          </a:bodyPr>
          <a:lstStyle/>
          <a:p>
            <a:pPr algn="ctr"/>
            <a:r>
              <a:rPr lang="es-MX" b="1" dirty="0"/>
              <a:t>Casos de Uso Comunes y Realistas</a:t>
            </a:r>
          </a:p>
        </p:txBody>
      </p:sp>
      <p:sp>
        <p:nvSpPr>
          <p:cNvPr id="17" name="Rectángulo 16">
            <a:extLst>
              <a:ext uri="{FF2B5EF4-FFF2-40B4-BE49-F238E27FC236}">
                <a16:creationId xmlns:a16="http://schemas.microsoft.com/office/drawing/2014/main" id="{8A6C4EC4-7787-45FD-9A3C-409A39CC4687}"/>
              </a:ext>
            </a:extLst>
          </p:cNvPr>
          <p:cNvSpPr/>
          <p:nvPr/>
        </p:nvSpPr>
        <p:spPr>
          <a:xfrm>
            <a:off x="298955" y="4188196"/>
            <a:ext cx="7196954" cy="2246769"/>
          </a:xfrm>
          <a:prstGeom prst="rect">
            <a:avLst/>
          </a:prstGeom>
          <a:solidFill>
            <a:schemeClr val="bg1"/>
          </a:solidFill>
        </p:spPr>
        <p:txBody>
          <a:bodyPr wrap="square">
            <a:spAutoFit/>
          </a:bodyPr>
          <a:lstStyle/>
          <a:p>
            <a:pPr algn="just"/>
            <a:r>
              <a:rPr lang="es-MX" sz="1400" b="1" dirty="0"/>
              <a:t>Flujos de Entrada/Salida en Java (</a:t>
            </a:r>
            <a:r>
              <a:rPr lang="es-MX" sz="1400" b="1" dirty="0" err="1"/>
              <a:t>InputStream</a:t>
            </a:r>
            <a:r>
              <a:rPr lang="es-MX" sz="1400" b="1" dirty="0"/>
              <a:t>, </a:t>
            </a:r>
            <a:r>
              <a:rPr lang="es-MX" sz="1400" b="1" dirty="0" err="1"/>
              <a:t>BufferedInputStream</a:t>
            </a:r>
            <a:r>
              <a:rPr lang="es-MX" sz="1400" b="1" dirty="0"/>
              <a:t>, etc.). </a:t>
            </a:r>
            <a:r>
              <a:rPr lang="es-MX" sz="1400" dirty="0"/>
              <a:t>Cuando trabajamos con flujos de datos (lectura o escritura de archivos, sockets, </a:t>
            </a:r>
            <a:r>
              <a:rPr lang="es-MX" sz="1400" dirty="0" err="1"/>
              <a:t>streams</a:t>
            </a:r>
            <a:r>
              <a:rPr lang="es-MX" sz="1400" dirty="0"/>
              <a:t> de red, etc.) es frecuente querer agregar funcionalidades.</a:t>
            </a:r>
            <a:endParaRPr lang="es-MX" sz="1400" b="1" dirty="0"/>
          </a:p>
          <a:p>
            <a:pPr algn="just"/>
            <a:endParaRPr lang="es-MX" sz="1400" b="1" dirty="0"/>
          </a:p>
          <a:p>
            <a:pPr algn="just"/>
            <a:r>
              <a:rPr lang="es-CO" sz="1400" b="1" dirty="0"/>
              <a:t>Intercepción de peticiones HTTP</a:t>
            </a:r>
            <a:r>
              <a:rPr lang="es-CO" sz="1400" dirty="0"/>
              <a:t>. </a:t>
            </a:r>
            <a:r>
              <a:rPr lang="es-CO" sz="1400" dirty="0" err="1"/>
              <a:t>Frameworks</a:t>
            </a:r>
            <a:r>
              <a:rPr lang="es-CO" sz="1400" dirty="0"/>
              <a:t> web como Spring </a:t>
            </a:r>
            <a:r>
              <a:rPr lang="es-CO" sz="1400" dirty="0" err="1"/>
              <a:t>Boot</a:t>
            </a:r>
            <a:r>
              <a:rPr lang="es-CO" sz="1400" dirty="0"/>
              <a:t>, Servlet </a:t>
            </a:r>
            <a:r>
              <a:rPr lang="es-CO" sz="1400" dirty="0" err="1"/>
              <a:t>Filters</a:t>
            </a:r>
            <a:r>
              <a:rPr lang="es-CO" sz="1400" dirty="0"/>
              <a:t>, Express.js, </a:t>
            </a:r>
            <a:r>
              <a:rPr lang="es-CO" sz="1400" dirty="0" err="1"/>
              <a:t>NestJS</a:t>
            </a:r>
            <a:r>
              <a:rPr lang="es-CO" sz="1400" dirty="0"/>
              <a:t> aplican decoradores para interceptar solicitudes y añadir funcionalidades.</a:t>
            </a:r>
          </a:p>
          <a:p>
            <a:pPr algn="just"/>
            <a:endParaRPr lang="es-MX" sz="1400" b="1" dirty="0"/>
          </a:p>
          <a:p>
            <a:r>
              <a:rPr lang="es-MX" sz="1400" b="1" dirty="0"/>
              <a:t>Procesamiento de mensajes, logs o auditoría. </a:t>
            </a:r>
            <a:r>
              <a:rPr lang="es-MX" sz="1400" dirty="0"/>
              <a:t>En sistemas de logging o auditoría puedes tener:</a:t>
            </a:r>
          </a:p>
          <a:p>
            <a:r>
              <a:rPr lang="es-MX" sz="1400" dirty="0"/>
              <a:t>Log simple, Log con </a:t>
            </a:r>
            <a:r>
              <a:rPr lang="es-MX" sz="1400" dirty="0" err="1"/>
              <a:t>timestamps</a:t>
            </a:r>
            <a:r>
              <a:rPr lang="es-MX" sz="1400" dirty="0"/>
              <a:t>, Log con nivel de severidad, Log persistente</a:t>
            </a:r>
          </a:p>
          <a:p>
            <a:pPr algn="just"/>
            <a:endParaRPr lang="es-MX" sz="1400" b="1" dirty="0"/>
          </a:p>
        </p:txBody>
      </p:sp>
      <p:pic>
        <p:nvPicPr>
          <p:cNvPr id="6" name="Imagen 5">
            <a:extLst>
              <a:ext uri="{FF2B5EF4-FFF2-40B4-BE49-F238E27FC236}">
                <a16:creationId xmlns:a16="http://schemas.microsoft.com/office/drawing/2014/main" id="{EE998FD2-074B-4D6E-A124-F16FABBF08C4}"/>
              </a:ext>
            </a:extLst>
          </p:cNvPr>
          <p:cNvPicPr>
            <a:picLocks noChangeAspect="1"/>
          </p:cNvPicPr>
          <p:nvPr/>
        </p:nvPicPr>
        <p:blipFill>
          <a:blip r:embed="rId5"/>
          <a:stretch>
            <a:fillRect/>
          </a:stretch>
        </p:blipFill>
        <p:spPr>
          <a:xfrm>
            <a:off x="7760253" y="1716476"/>
            <a:ext cx="4420219" cy="4502075"/>
          </a:xfrm>
          <a:prstGeom prst="rect">
            <a:avLst/>
          </a:prstGeom>
        </p:spPr>
      </p:pic>
    </p:spTree>
    <p:extLst>
      <p:ext uri="{BB962C8B-B14F-4D97-AF65-F5344CB8AC3E}">
        <p14:creationId xmlns:p14="http://schemas.microsoft.com/office/powerpoint/2010/main" val="1555052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13" name="Imagen 12">
            <a:hlinkClick r:id="" action="ppaction://hlinkshowjump?jump=previousslide"/>
          </p:cNvPr>
          <p:cNvPicPr>
            <a:picLocks noChangeAspect="1"/>
          </p:cNvPicPr>
          <p:nvPr/>
        </p:nvPicPr>
        <p:blipFill rotWithShape="1">
          <a:blip r:embed="rId4" cstate="print">
            <a:extLst>
              <a:ext uri="{28A0092B-C50C-407E-A947-70E740481C1C}">
                <a14:useLocalDpi xmlns:a14="http://schemas.microsoft.com/office/drawing/2010/main" val="0"/>
              </a:ext>
            </a:extLst>
          </a:blip>
          <a:srcRect r="79898" b="52005"/>
          <a:stretch/>
        </p:blipFill>
        <p:spPr>
          <a:xfrm>
            <a:off x="244698" y="6121096"/>
            <a:ext cx="563059" cy="563039"/>
          </a:xfrm>
          <a:prstGeom prst="rect">
            <a:avLst/>
          </a:prstGeom>
        </p:spPr>
      </p:pic>
      <p:pic>
        <p:nvPicPr>
          <p:cNvPr id="14" name="Imagen 13">
            <a:hlinkClick r:id="" action="ppaction://hlinkshowjump?jump=nextslide"/>
          </p:cNvPr>
          <p:cNvPicPr>
            <a:picLocks noChangeAspect="1"/>
          </p:cNvPicPr>
          <p:nvPr/>
        </p:nvPicPr>
        <p:blipFill rotWithShape="1">
          <a:blip r:embed="rId4" cstate="print">
            <a:extLst>
              <a:ext uri="{28A0092B-C50C-407E-A947-70E740481C1C}">
                <a14:useLocalDpi xmlns:a14="http://schemas.microsoft.com/office/drawing/2010/main" val="0"/>
              </a:ext>
            </a:extLst>
          </a:blip>
          <a:srcRect r="79898" b="52005"/>
          <a:stretch/>
        </p:blipFill>
        <p:spPr>
          <a:xfrm rot="10800000">
            <a:off x="881418" y="6121095"/>
            <a:ext cx="563059" cy="563039"/>
          </a:xfrm>
          <a:prstGeom prst="rect">
            <a:avLst/>
          </a:prstGeom>
        </p:spPr>
      </p:pic>
      <p:sp>
        <p:nvSpPr>
          <p:cNvPr id="7" name="Rectángulo 6">
            <a:extLst>
              <a:ext uri="{FF2B5EF4-FFF2-40B4-BE49-F238E27FC236}">
                <a16:creationId xmlns:a16="http://schemas.microsoft.com/office/drawing/2014/main" id="{53784206-C25B-42E5-B52E-5A15AED1C967}"/>
              </a:ext>
            </a:extLst>
          </p:cNvPr>
          <p:cNvSpPr/>
          <p:nvPr/>
        </p:nvSpPr>
        <p:spPr>
          <a:xfrm>
            <a:off x="1727201" y="0"/>
            <a:ext cx="10464800" cy="307777"/>
          </a:xfrm>
          <a:prstGeom prst="rect">
            <a:avLst/>
          </a:prstGeom>
          <a:noFill/>
        </p:spPr>
        <p:txBody>
          <a:bodyPr wrap="square">
            <a:spAutoFit/>
          </a:bodyPr>
          <a:lstStyle/>
          <a:p>
            <a:pPr algn="r"/>
            <a:r>
              <a:rPr lang="es-ES" sz="1400" b="1" dirty="0">
                <a:solidFill>
                  <a:schemeClr val="accent2"/>
                </a:solidFill>
              </a:rPr>
              <a:t>UNIDAD 3. PATRONES CREACIONALES </a:t>
            </a:r>
            <a:r>
              <a:rPr lang="es-ES" sz="1400" b="1" dirty="0"/>
              <a:t>-</a:t>
            </a:r>
            <a:r>
              <a:rPr lang="es-ES" sz="1400" b="1" dirty="0">
                <a:solidFill>
                  <a:schemeClr val="accent2"/>
                </a:solidFill>
              </a:rPr>
              <a:t> </a:t>
            </a:r>
            <a:r>
              <a:rPr lang="es-ES" sz="1400" b="1" dirty="0">
                <a:solidFill>
                  <a:schemeClr val="accent1"/>
                </a:solidFill>
              </a:rPr>
              <a:t>MODULO DE PATRONES DE DISEÑO DE SOFTWARE </a:t>
            </a:r>
          </a:p>
        </p:txBody>
      </p:sp>
      <p:sp>
        <p:nvSpPr>
          <p:cNvPr id="11" name="CuadroTexto 10">
            <a:extLst>
              <a:ext uri="{FF2B5EF4-FFF2-40B4-BE49-F238E27FC236}">
                <a16:creationId xmlns:a16="http://schemas.microsoft.com/office/drawing/2014/main" id="{E2690717-B53E-47C7-B618-505D804D774B}"/>
              </a:ext>
            </a:extLst>
          </p:cNvPr>
          <p:cNvSpPr txBox="1"/>
          <p:nvPr/>
        </p:nvSpPr>
        <p:spPr>
          <a:xfrm>
            <a:off x="372534" y="1031368"/>
            <a:ext cx="11404600" cy="523220"/>
          </a:xfrm>
          <a:prstGeom prst="rect">
            <a:avLst/>
          </a:prstGeom>
          <a:solidFill>
            <a:schemeClr val="bg1">
              <a:lumMod val="85000"/>
            </a:schemeClr>
          </a:solidFill>
        </p:spPr>
        <p:txBody>
          <a:bodyPr wrap="square" rtlCol="0">
            <a:spAutoFit/>
          </a:bodyPr>
          <a:lstStyle/>
          <a:p>
            <a:r>
              <a:rPr lang="es-MX" sz="2800" b="1" dirty="0">
                <a:solidFill>
                  <a:schemeClr val="accent6">
                    <a:lumMod val="75000"/>
                  </a:schemeClr>
                </a:solidFill>
                <a:latin typeface="Arial" panose="020B0604020202020204" pitchFamily="34" charset="0"/>
                <a:cs typeface="Arial" panose="020B0604020202020204" pitchFamily="34" charset="0"/>
              </a:rPr>
              <a:t>Patrones Estructurales – </a:t>
            </a:r>
            <a:r>
              <a:rPr lang="es-MX" sz="2800" b="1" dirty="0">
                <a:solidFill>
                  <a:srgbClr val="FF0000"/>
                </a:solidFill>
                <a:latin typeface="Arial" panose="020B0604020202020204" pitchFamily="34" charset="0"/>
                <a:cs typeface="Arial" panose="020B0604020202020204" pitchFamily="34" charset="0"/>
              </a:rPr>
              <a:t>Decorator</a:t>
            </a:r>
            <a:endParaRPr lang="es-CO" sz="2800" b="1" dirty="0">
              <a:solidFill>
                <a:srgbClr val="FF0000"/>
              </a:solidFill>
              <a:latin typeface="Arial" panose="020B0604020202020204" pitchFamily="34" charset="0"/>
              <a:cs typeface="Arial" panose="020B0604020202020204" pitchFamily="34" charset="0"/>
            </a:endParaRPr>
          </a:p>
        </p:txBody>
      </p:sp>
      <p:pic>
        <p:nvPicPr>
          <p:cNvPr id="3" name="Imagen 2">
            <a:extLst>
              <a:ext uri="{FF2B5EF4-FFF2-40B4-BE49-F238E27FC236}">
                <a16:creationId xmlns:a16="http://schemas.microsoft.com/office/drawing/2014/main" id="{F8D7384C-0F65-417E-BD13-650DA2BC8267}"/>
              </a:ext>
            </a:extLst>
          </p:cNvPr>
          <p:cNvPicPr>
            <a:picLocks noChangeAspect="1"/>
          </p:cNvPicPr>
          <p:nvPr/>
        </p:nvPicPr>
        <p:blipFill>
          <a:blip r:embed="rId5"/>
          <a:stretch>
            <a:fillRect/>
          </a:stretch>
        </p:blipFill>
        <p:spPr>
          <a:xfrm>
            <a:off x="7621673" y="1952895"/>
            <a:ext cx="4570327" cy="3566240"/>
          </a:xfrm>
          <a:prstGeom prst="rect">
            <a:avLst/>
          </a:prstGeom>
        </p:spPr>
      </p:pic>
      <p:sp>
        <p:nvSpPr>
          <p:cNvPr id="9" name="Rectangle 2">
            <a:extLst>
              <a:ext uri="{FF2B5EF4-FFF2-40B4-BE49-F238E27FC236}">
                <a16:creationId xmlns:a16="http://schemas.microsoft.com/office/drawing/2014/main" id="{6E81A91F-1636-47B7-A862-87E5C7A84556}"/>
              </a:ext>
            </a:extLst>
          </p:cNvPr>
          <p:cNvSpPr>
            <a:spLocks noChangeArrowheads="1"/>
          </p:cNvSpPr>
          <p:nvPr/>
        </p:nvSpPr>
        <p:spPr bwMode="auto">
          <a:xfrm>
            <a:off x="372534" y="1681485"/>
            <a:ext cx="7249140" cy="17851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s-MX" altLang="es-MX" sz="1500" b="1" i="0" u="none" strike="noStrike" cap="none" normalizeH="0" baseline="0" dirty="0">
                <a:ln>
                  <a:noFill/>
                </a:ln>
                <a:solidFill>
                  <a:schemeClr val="accent6"/>
                </a:solidFill>
                <a:effectLst/>
              </a:rPr>
              <a:t>✅ Ventajas</a:t>
            </a:r>
          </a:p>
          <a:p>
            <a:pPr marL="0" marR="0" lvl="0" indent="0" algn="just" defTabSz="914400" rtl="0" eaLnBrk="0" fontAlgn="base" latinLnBrk="0" hangingPunct="0">
              <a:lnSpc>
                <a:spcPct val="100000"/>
              </a:lnSpc>
              <a:spcBef>
                <a:spcPct val="0"/>
              </a:spcBef>
              <a:spcAft>
                <a:spcPct val="0"/>
              </a:spcAft>
              <a:buClrTx/>
              <a:buSzTx/>
              <a:tabLst/>
            </a:pPr>
            <a:endParaRPr lang="es-MX" altLang="es-MX" sz="1500" b="1" dirty="0"/>
          </a:p>
          <a:p>
            <a:pPr marL="285750" lvl="0" indent="-285750" algn="just" eaLnBrk="0" fontAlgn="base" hangingPunct="0">
              <a:spcBef>
                <a:spcPct val="0"/>
              </a:spcBef>
              <a:spcAft>
                <a:spcPct val="0"/>
              </a:spcAft>
              <a:buFont typeface="Arial" panose="020B0604020202020204" pitchFamily="34" charset="0"/>
              <a:buChar char="•"/>
            </a:pPr>
            <a:r>
              <a:rPr lang="es-MX" sz="1600" dirty="0"/>
              <a:t>Respeta el principio abierto/cerrado.</a:t>
            </a:r>
          </a:p>
          <a:p>
            <a:pPr marL="285750" lvl="0" indent="-285750" algn="just" eaLnBrk="0" fontAlgn="base" hangingPunct="0">
              <a:spcBef>
                <a:spcPct val="0"/>
              </a:spcBef>
              <a:spcAft>
                <a:spcPct val="0"/>
              </a:spcAft>
              <a:buFont typeface="Arial" panose="020B0604020202020204" pitchFamily="34" charset="0"/>
              <a:buChar char="•"/>
            </a:pPr>
            <a:r>
              <a:rPr lang="es-MX" sz="1600" dirty="0"/>
              <a:t>Composición flexible de comportamientos.</a:t>
            </a:r>
          </a:p>
          <a:p>
            <a:pPr marL="285750" lvl="0" indent="-285750" algn="just" eaLnBrk="0" fontAlgn="base" hangingPunct="0">
              <a:spcBef>
                <a:spcPct val="0"/>
              </a:spcBef>
              <a:spcAft>
                <a:spcPct val="0"/>
              </a:spcAft>
              <a:buFont typeface="Arial" panose="020B0604020202020204" pitchFamily="34" charset="0"/>
              <a:buChar char="•"/>
            </a:pPr>
            <a:r>
              <a:rPr lang="es-MX" sz="1600" dirty="0"/>
              <a:t>Permite la adición de funcionalidades en tiempo de ejecución.</a:t>
            </a:r>
          </a:p>
          <a:p>
            <a:pPr marL="285750" lvl="0" indent="-285750" algn="just" eaLnBrk="0" fontAlgn="base" hangingPunct="0">
              <a:spcBef>
                <a:spcPct val="0"/>
              </a:spcBef>
              <a:spcAft>
                <a:spcPct val="0"/>
              </a:spcAft>
              <a:buFont typeface="Arial" panose="020B0604020202020204" pitchFamily="34" charset="0"/>
              <a:buChar char="•"/>
            </a:pPr>
            <a:r>
              <a:rPr lang="es-MX" sz="1600" dirty="0"/>
              <a:t>Evita la explosión de subclases.</a:t>
            </a:r>
          </a:p>
          <a:p>
            <a:pPr marL="285750" lvl="0" indent="-285750" algn="just" eaLnBrk="0" fontAlgn="base" hangingPunct="0">
              <a:spcBef>
                <a:spcPct val="0"/>
              </a:spcBef>
              <a:spcAft>
                <a:spcPct val="0"/>
              </a:spcAft>
              <a:buFont typeface="Arial" panose="020B0604020202020204" pitchFamily="34" charset="0"/>
              <a:buChar char="•"/>
            </a:pPr>
            <a:r>
              <a:rPr lang="es-MX" sz="1600" dirty="0"/>
              <a:t>Se alinea con el principio de responsabilidad única.</a:t>
            </a:r>
            <a:endParaRPr kumimoji="0" lang="es-MX" altLang="es-MX" sz="1500" i="0" u="none" strike="noStrike" cap="none" normalizeH="0" baseline="0" dirty="0">
              <a:ln>
                <a:noFill/>
              </a:ln>
              <a:solidFill>
                <a:schemeClr val="tx1"/>
              </a:solidFill>
              <a:effectLst/>
              <a:latin typeface="Arial" panose="020B0604020202020204" pitchFamily="34" charset="0"/>
            </a:endParaRPr>
          </a:p>
        </p:txBody>
      </p:sp>
      <p:sp>
        <p:nvSpPr>
          <p:cNvPr id="10" name="Rectangle 4">
            <a:extLst>
              <a:ext uri="{FF2B5EF4-FFF2-40B4-BE49-F238E27FC236}">
                <a16:creationId xmlns:a16="http://schemas.microsoft.com/office/drawing/2014/main" id="{B0937056-DB00-482E-AFEF-02F17F9832B5}"/>
              </a:ext>
            </a:extLst>
          </p:cNvPr>
          <p:cNvSpPr>
            <a:spLocks noChangeArrowheads="1"/>
          </p:cNvSpPr>
          <p:nvPr/>
        </p:nvSpPr>
        <p:spPr bwMode="auto">
          <a:xfrm>
            <a:off x="372533" y="3795307"/>
            <a:ext cx="7249140" cy="1785104"/>
          </a:xfrm>
          <a:prstGeom prst="rect">
            <a:avLst/>
          </a:prstGeom>
          <a:solidFill>
            <a:schemeClr val="bg1"/>
          </a:solidFill>
          <a:ln>
            <a:noFill/>
          </a:ln>
          <a:effectLs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MX" altLang="es-MX" sz="1500" b="1" i="0" u="none" strike="noStrike" cap="none" normalizeH="0" baseline="0" dirty="0">
                <a:ln>
                  <a:noFill/>
                </a:ln>
                <a:solidFill>
                  <a:srgbClr val="FF0000"/>
                </a:solidFill>
                <a:effectLst/>
              </a:rPr>
              <a:t>❌ Desventajas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s-MX" altLang="es-MX" sz="1500" b="1" i="0" u="none" strike="noStrike" cap="none" normalizeH="0" baseline="0" dirty="0">
              <a:ln>
                <a:noFill/>
              </a:ln>
              <a:solidFill>
                <a:schemeClr val="tx1"/>
              </a:solidFill>
              <a:effectLst/>
            </a:endParaRPr>
          </a:p>
          <a:p>
            <a:pPr marL="285750" lvl="0" indent="-285750" eaLnBrk="0" fontAlgn="base" hangingPunct="0">
              <a:spcBef>
                <a:spcPct val="0"/>
              </a:spcBef>
              <a:spcAft>
                <a:spcPct val="0"/>
              </a:spcAft>
              <a:buFont typeface="Arial" panose="020B0604020202020204" pitchFamily="34" charset="0"/>
              <a:buChar char="•"/>
            </a:pPr>
            <a:r>
              <a:rPr lang="es-MX" sz="1600" dirty="0"/>
              <a:t>Puede generar una gran cantidad de clases si hay muchos decoradores.</a:t>
            </a:r>
          </a:p>
          <a:p>
            <a:pPr marL="285750" lvl="0" indent="-285750" eaLnBrk="0" fontAlgn="base" hangingPunct="0">
              <a:spcBef>
                <a:spcPct val="0"/>
              </a:spcBef>
              <a:spcAft>
                <a:spcPct val="0"/>
              </a:spcAft>
              <a:buFont typeface="Arial" panose="020B0604020202020204" pitchFamily="34" charset="0"/>
              <a:buChar char="•"/>
            </a:pPr>
            <a:r>
              <a:rPr lang="es-MX" sz="1600" dirty="0"/>
              <a:t>La depuración puede ser más compleja, debido a múltiples capas de objetos.</a:t>
            </a:r>
          </a:p>
          <a:p>
            <a:pPr marL="285750" lvl="0" indent="-285750" eaLnBrk="0" fontAlgn="base" hangingPunct="0">
              <a:spcBef>
                <a:spcPct val="0"/>
              </a:spcBef>
              <a:spcAft>
                <a:spcPct val="0"/>
              </a:spcAft>
              <a:buFont typeface="Arial" panose="020B0604020202020204" pitchFamily="34" charset="0"/>
              <a:buChar char="•"/>
            </a:pPr>
            <a:r>
              <a:rPr lang="es-MX" sz="1600" dirty="0"/>
              <a:t>El orden de los decoradores afecta el comportamiento (por lo tanto, debe controlarse cuidadosamente).</a:t>
            </a:r>
          </a:p>
          <a:p>
            <a:pPr marL="285750" lvl="0" indent="-285750" eaLnBrk="0" fontAlgn="base" hangingPunct="0">
              <a:spcBef>
                <a:spcPct val="0"/>
              </a:spcBef>
              <a:spcAft>
                <a:spcPct val="0"/>
              </a:spcAft>
              <a:buFont typeface="Arial" panose="020B0604020202020204" pitchFamily="34" charset="0"/>
              <a:buChar char="•"/>
            </a:pPr>
            <a:r>
              <a:rPr lang="es-MX" sz="1600" dirty="0"/>
              <a:t>Aumenta la complejidad estructural si se abusa del patrón.</a:t>
            </a:r>
          </a:p>
        </p:txBody>
      </p:sp>
    </p:spTree>
    <p:extLst>
      <p:ext uri="{BB962C8B-B14F-4D97-AF65-F5344CB8AC3E}">
        <p14:creationId xmlns:p14="http://schemas.microsoft.com/office/powerpoint/2010/main" val="24990636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13" name="Imagen 12">
            <a:hlinkClick r:id="" action="ppaction://hlinkshowjump?jump=previousslide"/>
          </p:cNvPr>
          <p:cNvPicPr>
            <a:picLocks noChangeAspect="1"/>
          </p:cNvPicPr>
          <p:nvPr/>
        </p:nvPicPr>
        <p:blipFill rotWithShape="1">
          <a:blip r:embed="rId4" cstate="print">
            <a:extLst>
              <a:ext uri="{28A0092B-C50C-407E-A947-70E740481C1C}">
                <a14:useLocalDpi xmlns:a14="http://schemas.microsoft.com/office/drawing/2010/main" val="0"/>
              </a:ext>
            </a:extLst>
          </a:blip>
          <a:srcRect r="79898" b="52005"/>
          <a:stretch/>
        </p:blipFill>
        <p:spPr>
          <a:xfrm>
            <a:off x="244698" y="6121096"/>
            <a:ext cx="563059" cy="563039"/>
          </a:xfrm>
          <a:prstGeom prst="rect">
            <a:avLst/>
          </a:prstGeom>
        </p:spPr>
      </p:pic>
      <p:pic>
        <p:nvPicPr>
          <p:cNvPr id="14" name="Imagen 13">
            <a:hlinkClick r:id="" action="ppaction://hlinkshowjump?jump=nextslide"/>
          </p:cNvPr>
          <p:cNvPicPr>
            <a:picLocks noChangeAspect="1"/>
          </p:cNvPicPr>
          <p:nvPr/>
        </p:nvPicPr>
        <p:blipFill rotWithShape="1">
          <a:blip r:embed="rId4" cstate="print">
            <a:extLst>
              <a:ext uri="{28A0092B-C50C-407E-A947-70E740481C1C}">
                <a14:useLocalDpi xmlns:a14="http://schemas.microsoft.com/office/drawing/2010/main" val="0"/>
              </a:ext>
            </a:extLst>
          </a:blip>
          <a:srcRect r="79898" b="52005"/>
          <a:stretch/>
        </p:blipFill>
        <p:spPr>
          <a:xfrm rot="10800000">
            <a:off x="881418" y="6121095"/>
            <a:ext cx="563059" cy="563039"/>
          </a:xfrm>
          <a:prstGeom prst="rect">
            <a:avLst/>
          </a:prstGeom>
        </p:spPr>
      </p:pic>
      <p:sp>
        <p:nvSpPr>
          <p:cNvPr id="7" name="Rectángulo 6">
            <a:extLst>
              <a:ext uri="{FF2B5EF4-FFF2-40B4-BE49-F238E27FC236}">
                <a16:creationId xmlns:a16="http://schemas.microsoft.com/office/drawing/2014/main" id="{53784206-C25B-42E5-B52E-5A15AED1C967}"/>
              </a:ext>
            </a:extLst>
          </p:cNvPr>
          <p:cNvSpPr/>
          <p:nvPr/>
        </p:nvSpPr>
        <p:spPr>
          <a:xfrm>
            <a:off x="1727201" y="0"/>
            <a:ext cx="10464800" cy="307777"/>
          </a:xfrm>
          <a:prstGeom prst="rect">
            <a:avLst/>
          </a:prstGeom>
          <a:noFill/>
        </p:spPr>
        <p:txBody>
          <a:bodyPr wrap="square">
            <a:spAutoFit/>
          </a:bodyPr>
          <a:lstStyle/>
          <a:p>
            <a:pPr algn="r"/>
            <a:r>
              <a:rPr lang="es-ES" sz="1400" b="1" dirty="0">
                <a:solidFill>
                  <a:schemeClr val="accent2"/>
                </a:solidFill>
              </a:rPr>
              <a:t>UNIDAD 3. PATRONES CREACIONALES </a:t>
            </a:r>
            <a:r>
              <a:rPr lang="es-ES" sz="1400" b="1" dirty="0"/>
              <a:t>-</a:t>
            </a:r>
            <a:r>
              <a:rPr lang="es-ES" sz="1400" b="1" dirty="0">
                <a:solidFill>
                  <a:schemeClr val="accent2"/>
                </a:solidFill>
              </a:rPr>
              <a:t> </a:t>
            </a:r>
            <a:r>
              <a:rPr lang="es-ES" sz="1400" b="1" dirty="0">
                <a:solidFill>
                  <a:schemeClr val="accent1"/>
                </a:solidFill>
              </a:rPr>
              <a:t>MODULO DE PATRONES DE DISEÑO DE SOFTWARE </a:t>
            </a:r>
          </a:p>
        </p:txBody>
      </p:sp>
      <p:sp>
        <p:nvSpPr>
          <p:cNvPr id="11" name="CuadroTexto 10">
            <a:extLst>
              <a:ext uri="{FF2B5EF4-FFF2-40B4-BE49-F238E27FC236}">
                <a16:creationId xmlns:a16="http://schemas.microsoft.com/office/drawing/2014/main" id="{E2690717-B53E-47C7-B618-505D804D774B}"/>
              </a:ext>
            </a:extLst>
          </p:cNvPr>
          <p:cNvSpPr txBox="1"/>
          <p:nvPr/>
        </p:nvSpPr>
        <p:spPr>
          <a:xfrm>
            <a:off x="372534" y="1031368"/>
            <a:ext cx="11404600" cy="523220"/>
          </a:xfrm>
          <a:prstGeom prst="rect">
            <a:avLst/>
          </a:prstGeom>
          <a:solidFill>
            <a:schemeClr val="bg1">
              <a:lumMod val="85000"/>
            </a:schemeClr>
          </a:solidFill>
        </p:spPr>
        <p:txBody>
          <a:bodyPr wrap="square" rtlCol="0">
            <a:spAutoFit/>
          </a:bodyPr>
          <a:lstStyle/>
          <a:p>
            <a:r>
              <a:rPr lang="es-MX" sz="2800" b="1" dirty="0">
                <a:solidFill>
                  <a:schemeClr val="accent6">
                    <a:lumMod val="75000"/>
                  </a:schemeClr>
                </a:solidFill>
                <a:latin typeface="Arial" panose="020B0604020202020204" pitchFamily="34" charset="0"/>
                <a:cs typeface="Arial" panose="020B0604020202020204" pitchFamily="34" charset="0"/>
              </a:rPr>
              <a:t>Patrones Estructurales – </a:t>
            </a:r>
            <a:r>
              <a:rPr lang="es-MX" sz="2800" b="1" dirty="0">
                <a:solidFill>
                  <a:srgbClr val="FF0000"/>
                </a:solidFill>
                <a:latin typeface="Arial" panose="020B0604020202020204" pitchFamily="34" charset="0"/>
                <a:cs typeface="Arial" panose="020B0604020202020204" pitchFamily="34" charset="0"/>
              </a:rPr>
              <a:t>Decorator</a:t>
            </a:r>
            <a:endParaRPr lang="es-CO" sz="2800" b="1" dirty="0">
              <a:solidFill>
                <a:srgbClr val="FF0000"/>
              </a:solidFill>
              <a:latin typeface="Arial" panose="020B0604020202020204" pitchFamily="34" charset="0"/>
              <a:cs typeface="Arial" panose="020B0604020202020204" pitchFamily="34" charset="0"/>
            </a:endParaRPr>
          </a:p>
        </p:txBody>
      </p:sp>
      <p:pic>
        <p:nvPicPr>
          <p:cNvPr id="3" name="Imagen 2">
            <a:extLst>
              <a:ext uri="{FF2B5EF4-FFF2-40B4-BE49-F238E27FC236}">
                <a16:creationId xmlns:a16="http://schemas.microsoft.com/office/drawing/2014/main" id="{9E647953-9142-47C2-B7BB-27C6E52E0A9F}"/>
              </a:ext>
            </a:extLst>
          </p:cNvPr>
          <p:cNvPicPr>
            <a:picLocks noChangeAspect="1"/>
          </p:cNvPicPr>
          <p:nvPr/>
        </p:nvPicPr>
        <p:blipFill>
          <a:blip r:embed="rId5"/>
          <a:stretch>
            <a:fillRect/>
          </a:stretch>
        </p:blipFill>
        <p:spPr>
          <a:xfrm>
            <a:off x="527198" y="2174103"/>
            <a:ext cx="2143424" cy="676369"/>
          </a:xfrm>
          <a:prstGeom prst="rect">
            <a:avLst/>
          </a:prstGeom>
        </p:spPr>
      </p:pic>
      <p:sp>
        <p:nvSpPr>
          <p:cNvPr id="6" name="CuadroTexto 5">
            <a:extLst>
              <a:ext uri="{FF2B5EF4-FFF2-40B4-BE49-F238E27FC236}">
                <a16:creationId xmlns:a16="http://schemas.microsoft.com/office/drawing/2014/main" id="{D37A85B2-CFB8-40B8-8E8F-2585D5517879}"/>
              </a:ext>
            </a:extLst>
          </p:cNvPr>
          <p:cNvSpPr txBox="1"/>
          <p:nvPr/>
        </p:nvSpPr>
        <p:spPr>
          <a:xfrm>
            <a:off x="679466" y="1694304"/>
            <a:ext cx="1514774" cy="307777"/>
          </a:xfrm>
          <a:prstGeom prst="rect">
            <a:avLst/>
          </a:prstGeom>
          <a:noFill/>
        </p:spPr>
        <p:txBody>
          <a:bodyPr wrap="none" rtlCol="0">
            <a:spAutoFit/>
          </a:bodyPr>
          <a:lstStyle/>
          <a:p>
            <a:r>
              <a:rPr lang="es-MX" sz="1400" dirty="0"/>
              <a:t>Componente base</a:t>
            </a:r>
            <a:endParaRPr lang="es-CO" sz="1400" dirty="0"/>
          </a:p>
        </p:txBody>
      </p:sp>
      <p:pic>
        <p:nvPicPr>
          <p:cNvPr id="9" name="Imagen 8">
            <a:extLst>
              <a:ext uri="{FF2B5EF4-FFF2-40B4-BE49-F238E27FC236}">
                <a16:creationId xmlns:a16="http://schemas.microsoft.com/office/drawing/2014/main" id="{5FEEF0A2-7B55-4A95-B4D6-45B4F3CE743B}"/>
              </a:ext>
            </a:extLst>
          </p:cNvPr>
          <p:cNvPicPr>
            <a:picLocks noChangeAspect="1"/>
          </p:cNvPicPr>
          <p:nvPr/>
        </p:nvPicPr>
        <p:blipFill>
          <a:blip r:embed="rId6"/>
          <a:stretch>
            <a:fillRect/>
          </a:stretch>
        </p:blipFill>
        <p:spPr>
          <a:xfrm>
            <a:off x="244698" y="3769843"/>
            <a:ext cx="3248478" cy="2495898"/>
          </a:xfrm>
          <a:prstGeom prst="rect">
            <a:avLst/>
          </a:prstGeom>
        </p:spPr>
      </p:pic>
      <p:sp>
        <p:nvSpPr>
          <p:cNvPr id="15" name="CuadroTexto 14">
            <a:extLst>
              <a:ext uri="{FF2B5EF4-FFF2-40B4-BE49-F238E27FC236}">
                <a16:creationId xmlns:a16="http://schemas.microsoft.com/office/drawing/2014/main" id="{BB97719D-2A49-417A-96A2-82408A047F88}"/>
              </a:ext>
            </a:extLst>
          </p:cNvPr>
          <p:cNvSpPr txBox="1"/>
          <p:nvPr/>
        </p:nvSpPr>
        <p:spPr>
          <a:xfrm>
            <a:off x="960849" y="3367000"/>
            <a:ext cx="1814407" cy="307777"/>
          </a:xfrm>
          <a:prstGeom prst="rect">
            <a:avLst/>
          </a:prstGeom>
          <a:noFill/>
        </p:spPr>
        <p:txBody>
          <a:bodyPr wrap="none" rtlCol="0">
            <a:spAutoFit/>
          </a:bodyPr>
          <a:lstStyle/>
          <a:p>
            <a:r>
              <a:rPr lang="es-MX" sz="1400" dirty="0"/>
              <a:t>Componente concreto</a:t>
            </a:r>
            <a:endParaRPr lang="es-CO" sz="1400" dirty="0"/>
          </a:p>
        </p:txBody>
      </p:sp>
      <p:pic>
        <p:nvPicPr>
          <p:cNvPr id="10" name="Imagen 9">
            <a:extLst>
              <a:ext uri="{FF2B5EF4-FFF2-40B4-BE49-F238E27FC236}">
                <a16:creationId xmlns:a16="http://schemas.microsoft.com/office/drawing/2014/main" id="{1C043CB1-3988-4610-9ED1-B8677E78A7FE}"/>
              </a:ext>
            </a:extLst>
          </p:cNvPr>
          <p:cNvPicPr>
            <a:picLocks noChangeAspect="1"/>
          </p:cNvPicPr>
          <p:nvPr/>
        </p:nvPicPr>
        <p:blipFill>
          <a:blip r:embed="rId7"/>
          <a:stretch>
            <a:fillRect/>
          </a:stretch>
        </p:blipFill>
        <p:spPr>
          <a:xfrm>
            <a:off x="3149807" y="1836709"/>
            <a:ext cx="4201111" cy="1562318"/>
          </a:xfrm>
          <a:prstGeom prst="rect">
            <a:avLst/>
          </a:prstGeom>
        </p:spPr>
      </p:pic>
      <p:sp>
        <p:nvSpPr>
          <p:cNvPr id="16" name="CuadroTexto 15">
            <a:extLst>
              <a:ext uri="{FF2B5EF4-FFF2-40B4-BE49-F238E27FC236}">
                <a16:creationId xmlns:a16="http://schemas.microsoft.com/office/drawing/2014/main" id="{3E05F818-6C97-4D0C-A930-C6423EC8206E}"/>
              </a:ext>
            </a:extLst>
          </p:cNvPr>
          <p:cNvSpPr txBox="1"/>
          <p:nvPr/>
        </p:nvSpPr>
        <p:spPr>
          <a:xfrm>
            <a:off x="4584314" y="1606344"/>
            <a:ext cx="1332096" cy="307777"/>
          </a:xfrm>
          <a:prstGeom prst="rect">
            <a:avLst/>
          </a:prstGeom>
          <a:noFill/>
        </p:spPr>
        <p:txBody>
          <a:bodyPr wrap="none" rtlCol="0">
            <a:spAutoFit/>
          </a:bodyPr>
          <a:lstStyle/>
          <a:p>
            <a:r>
              <a:rPr lang="es-MX" sz="1400" dirty="0"/>
              <a:t>Decorador base</a:t>
            </a:r>
            <a:endParaRPr lang="es-CO" sz="1400" dirty="0"/>
          </a:p>
        </p:txBody>
      </p:sp>
      <p:pic>
        <p:nvPicPr>
          <p:cNvPr id="12" name="Imagen 11">
            <a:extLst>
              <a:ext uri="{FF2B5EF4-FFF2-40B4-BE49-F238E27FC236}">
                <a16:creationId xmlns:a16="http://schemas.microsoft.com/office/drawing/2014/main" id="{4C9E2257-E8BD-4C56-A9F0-46C63E6B0F38}"/>
              </a:ext>
            </a:extLst>
          </p:cNvPr>
          <p:cNvPicPr>
            <a:picLocks noChangeAspect="1"/>
          </p:cNvPicPr>
          <p:nvPr/>
        </p:nvPicPr>
        <p:blipFill>
          <a:blip r:embed="rId8"/>
          <a:stretch>
            <a:fillRect/>
          </a:stretch>
        </p:blipFill>
        <p:spPr>
          <a:xfrm>
            <a:off x="3724426" y="3988925"/>
            <a:ext cx="4001058" cy="2229161"/>
          </a:xfrm>
          <a:prstGeom prst="rect">
            <a:avLst/>
          </a:prstGeom>
        </p:spPr>
      </p:pic>
      <p:sp>
        <p:nvSpPr>
          <p:cNvPr id="17" name="CuadroTexto 16">
            <a:extLst>
              <a:ext uri="{FF2B5EF4-FFF2-40B4-BE49-F238E27FC236}">
                <a16:creationId xmlns:a16="http://schemas.microsoft.com/office/drawing/2014/main" id="{E08F68B4-4254-4792-8BFA-E4BA95B19F68}"/>
              </a:ext>
            </a:extLst>
          </p:cNvPr>
          <p:cNvSpPr txBox="1"/>
          <p:nvPr/>
        </p:nvSpPr>
        <p:spPr>
          <a:xfrm>
            <a:off x="4869122" y="3681148"/>
            <a:ext cx="1631729" cy="307777"/>
          </a:xfrm>
          <a:prstGeom prst="rect">
            <a:avLst/>
          </a:prstGeom>
          <a:noFill/>
        </p:spPr>
        <p:txBody>
          <a:bodyPr wrap="none" rtlCol="0">
            <a:spAutoFit/>
          </a:bodyPr>
          <a:lstStyle/>
          <a:p>
            <a:r>
              <a:rPr lang="es-MX" sz="1400" dirty="0"/>
              <a:t>Decorador concreto</a:t>
            </a:r>
            <a:endParaRPr lang="es-CO" sz="1400" dirty="0"/>
          </a:p>
        </p:txBody>
      </p:sp>
      <p:pic>
        <p:nvPicPr>
          <p:cNvPr id="18" name="Imagen 17">
            <a:extLst>
              <a:ext uri="{FF2B5EF4-FFF2-40B4-BE49-F238E27FC236}">
                <a16:creationId xmlns:a16="http://schemas.microsoft.com/office/drawing/2014/main" id="{28A607EB-CAEA-421A-A665-A6DE7D40E1CE}"/>
              </a:ext>
            </a:extLst>
          </p:cNvPr>
          <p:cNvPicPr>
            <a:picLocks noChangeAspect="1"/>
          </p:cNvPicPr>
          <p:nvPr/>
        </p:nvPicPr>
        <p:blipFill>
          <a:blip r:embed="rId9"/>
          <a:stretch>
            <a:fillRect/>
          </a:stretch>
        </p:blipFill>
        <p:spPr>
          <a:xfrm>
            <a:off x="7777364" y="1836709"/>
            <a:ext cx="4239217" cy="2076740"/>
          </a:xfrm>
          <a:prstGeom prst="rect">
            <a:avLst/>
          </a:prstGeom>
        </p:spPr>
      </p:pic>
      <p:sp>
        <p:nvSpPr>
          <p:cNvPr id="19" name="CuadroTexto 18">
            <a:extLst>
              <a:ext uri="{FF2B5EF4-FFF2-40B4-BE49-F238E27FC236}">
                <a16:creationId xmlns:a16="http://schemas.microsoft.com/office/drawing/2014/main" id="{1D1DDDDB-F6C7-4A89-AC64-95A4E73CDC90}"/>
              </a:ext>
            </a:extLst>
          </p:cNvPr>
          <p:cNvSpPr txBox="1"/>
          <p:nvPr/>
        </p:nvSpPr>
        <p:spPr>
          <a:xfrm>
            <a:off x="9182548" y="1613715"/>
            <a:ext cx="1631729" cy="307777"/>
          </a:xfrm>
          <a:prstGeom prst="rect">
            <a:avLst/>
          </a:prstGeom>
          <a:noFill/>
        </p:spPr>
        <p:txBody>
          <a:bodyPr wrap="none" rtlCol="0">
            <a:spAutoFit/>
          </a:bodyPr>
          <a:lstStyle/>
          <a:p>
            <a:r>
              <a:rPr lang="es-MX" sz="1400" dirty="0"/>
              <a:t>Decorador concreto</a:t>
            </a:r>
            <a:endParaRPr lang="es-CO" sz="1400" dirty="0"/>
          </a:p>
        </p:txBody>
      </p:sp>
      <p:pic>
        <p:nvPicPr>
          <p:cNvPr id="20" name="Imagen 19">
            <a:extLst>
              <a:ext uri="{FF2B5EF4-FFF2-40B4-BE49-F238E27FC236}">
                <a16:creationId xmlns:a16="http://schemas.microsoft.com/office/drawing/2014/main" id="{4A0AEB48-F43C-48B7-BDF7-F21FD0848C32}"/>
              </a:ext>
            </a:extLst>
          </p:cNvPr>
          <p:cNvPicPr>
            <a:picLocks noChangeAspect="1"/>
          </p:cNvPicPr>
          <p:nvPr/>
        </p:nvPicPr>
        <p:blipFill>
          <a:blip r:embed="rId10"/>
          <a:stretch>
            <a:fillRect/>
          </a:stretch>
        </p:blipFill>
        <p:spPr>
          <a:xfrm>
            <a:off x="7922307" y="4678752"/>
            <a:ext cx="4139784" cy="2130771"/>
          </a:xfrm>
          <a:prstGeom prst="rect">
            <a:avLst/>
          </a:prstGeom>
        </p:spPr>
      </p:pic>
      <p:sp>
        <p:nvSpPr>
          <p:cNvPr id="21" name="CuadroTexto 20">
            <a:extLst>
              <a:ext uri="{FF2B5EF4-FFF2-40B4-BE49-F238E27FC236}">
                <a16:creationId xmlns:a16="http://schemas.microsoft.com/office/drawing/2014/main" id="{E2BD4B4D-D3AC-4E90-A726-3B7F8A3885E0}"/>
              </a:ext>
            </a:extLst>
          </p:cNvPr>
          <p:cNvSpPr txBox="1"/>
          <p:nvPr/>
        </p:nvSpPr>
        <p:spPr>
          <a:xfrm>
            <a:off x="9176334" y="4370975"/>
            <a:ext cx="695640" cy="307777"/>
          </a:xfrm>
          <a:prstGeom prst="rect">
            <a:avLst/>
          </a:prstGeom>
          <a:noFill/>
        </p:spPr>
        <p:txBody>
          <a:bodyPr wrap="none" rtlCol="0">
            <a:spAutoFit/>
          </a:bodyPr>
          <a:lstStyle/>
          <a:p>
            <a:r>
              <a:rPr lang="es-MX" sz="1400" dirty="0"/>
              <a:t>Cliente</a:t>
            </a:r>
            <a:endParaRPr lang="es-CO" sz="1400" dirty="0"/>
          </a:p>
        </p:txBody>
      </p:sp>
    </p:spTree>
    <p:extLst>
      <p:ext uri="{BB962C8B-B14F-4D97-AF65-F5344CB8AC3E}">
        <p14:creationId xmlns:p14="http://schemas.microsoft.com/office/powerpoint/2010/main" val="2758585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13" name="Imagen 12">
            <a:hlinkClick r:id="" action="ppaction://hlinkshowjump?jump=previousslide"/>
          </p:cNvPr>
          <p:cNvPicPr>
            <a:picLocks noChangeAspect="1"/>
          </p:cNvPicPr>
          <p:nvPr/>
        </p:nvPicPr>
        <p:blipFill rotWithShape="1">
          <a:blip r:embed="rId4" cstate="print">
            <a:extLst>
              <a:ext uri="{28A0092B-C50C-407E-A947-70E740481C1C}">
                <a14:useLocalDpi xmlns:a14="http://schemas.microsoft.com/office/drawing/2010/main" val="0"/>
              </a:ext>
            </a:extLst>
          </a:blip>
          <a:srcRect r="79898" b="52005"/>
          <a:stretch/>
        </p:blipFill>
        <p:spPr>
          <a:xfrm>
            <a:off x="244698" y="6121096"/>
            <a:ext cx="563059" cy="563039"/>
          </a:xfrm>
          <a:prstGeom prst="rect">
            <a:avLst/>
          </a:prstGeom>
        </p:spPr>
      </p:pic>
      <p:pic>
        <p:nvPicPr>
          <p:cNvPr id="14" name="Imagen 13">
            <a:hlinkClick r:id="" action="ppaction://hlinkshowjump?jump=nextslide"/>
          </p:cNvPr>
          <p:cNvPicPr>
            <a:picLocks noChangeAspect="1"/>
          </p:cNvPicPr>
          <p:nvPr/>
        </p:nvPicPr>
        <p:blipFill rotWithShape="1">
          <a:blip r:embed="rId4" cstate="print">
            <a:extLst>
              <a:ext uri="{28A0092B-C50C-407E-A947-70E740481C1C}">
                <a14:useLocalDpi xmlns:a14="http://schemas.microsoft.com/office/drawing/2010/main" val="0"/>
              </a:ext>
            </a:extLst>
          </a:blip>
          <a:srcRect r="79898" b="52005"/>
          <a:stretch/>
        </p:blipFill>
        <p:spPr>
          <a:xfrm rot="10800000">
            <a:off x="881418" y="6121095"/>
            <a:ext cx="563059" cy="563039"/>
          </a:xfrm>
          <a:prstGeom prst="rect">
            <a:avLst/>
          </a:prstGeom>
        </p:spPr>
      </p:pic>
      <p:sp>
        <p:nvSpPr>
          <p:cNvPr id="7" name="Rectángulo 6">
            <a:extLst>
              <a:ext uri="{FF2B5EF4-FFF2-40B4-BE49-F238E27FC236}">
                <a16:creationId xmlns:a16="http://schemas.microsoft.com/office/drawing/2014/main" id="{53784206-C25B-42E5-B52E-5A15AED1C967}"/>
              </a:ext>
            </a:extLst>
          </p:cNvPr>
          <p:cNvSpPr/>
          <p:nvPr/>
        </p:nvSpPr>
        <p:spPr>
          <a:xfrm>
            <a:off x="1727201" y="0"/>
            <a:ext cx="10464800" cy="307777"/>
          </a:xfrm>
          <a:prstGeom prst="rect">
            <a:avLst/>
          </a:prstGeom>
          <a:noFill/>
        </p:spPr>
        <p:txBody>
          <a:bodyPr wrap="square">
            <a:spAutoFit/>
          </a:bodyPr>
          <a:lstStyle/>
          <a:p>
            <a:pPr algn="r"/>
            <a:r>
              <a:rPr lang="es-ES" sz="1400" b="1" dirty="0">
                <a:solidFill>
                  <a:schemeClr val="accent2"/>
                </a:solidFill>
              </a:rPr>
              <a:t>UNIDAD 3. PATRONES CREACIONALES </a:t>
            </a:r>
            <a:r>
              <a:rPr lang="es-ES" sz="1400" b="1" dirty="0"/>
              <a:t>-</a:t>
            </a:r>
            <a:r>
              <a:rPr lang="es-ES" sz="1400" b="1" dirty="0">
                <a:solidFill>
                  <a:schemeClr val="accent2"/>
                </a:solidFill>
              </a:rPr>
              <a:t> </a:t>
            </a:r>
            <a:r>
              <a:rPr lang="es-ES" sz="1400" b="1" dirty="0">
                <a:solidFill>
                  <a:schemeClr val="accent1"/>
                </a:solidFill>
              </a:rPr>
              <a:t>MODULO DE PATRONES DE DISEÑO DE SOFTWARE </a:t>
            </a:r>
          </a:p>
        </p:txBody>
      </p:sp>
      <p:sp>
        <p:nvSpPr>
          <p:cNvPr id="11" name="CuadroTexto 10">
            <a:extLst>
              <a:ext uri="{FF2B5EF4-FFF2-40B4-BE49-F238E27FC236}">
                <a16:creationId xmlns:a16="http://schemas.microsoft.com/office/drawing/2014/main" id="{E2690717-B53E-47C7-B618-505D804D774B}"/>
              </a:ext>
            </a:extLst>
          </p:cNvPr>
          <p:cNvSpPr txBox="1"/>
          <p:nvPr/>
        </p:nvSpPr>
        <p:spPr>
          <a:xfrm>
            <a:off x="372534" y="1031368"/>
            <a:ext cx="11404600" cy="523220"/>
          </a:xfrm>
          <a:prstGeom prst="rect">
            <a:avLst/>
          </a:prstGeom>
          <a:solidFill>
            <a:schemeClr val="bg1">
              <a:lumMod val="85000"/>
            </a:schemeClr>
          </a:solidFill>
        </p:spPr>
        <p:txBody>
          <a:bodyPr wrap="square" rtlCol="0">
            <a:spAutoFit/>
          </a:bodyPr>
          <a:lstStyle/>
          <a:p>
            <a:r>
              <a:rPr lang="es-MX" sz="2800" b="1" dirty="0">
                <a:solidFill>
                  <a:schemeClr val="accent6">
                    <a:lumMod val="75000"/>
                  </a:schemeClr>
                </a:solidFill>
                <a:latin typeface="Arial" panose="020B0604020202020204" pitchFamily="34" charset="0"/>
                <a:cs typeface="Arial" panose="020B0604020202020204" pitchFamily="34" charset="0"/>
              </a:rPr>
              <a:t>Patrones Estructurales – </a:t>
            </a:r>
            <a:r>
              <a:rPr lang="es-MX" sz="2800" b="1" dirty="0">
                <a:solidFill>
                  <a:srgbClr val="FF0000"/>
                </a:solidFill>
                <a:latin typeface="Arial" panose="020B0604020202020204" pitchFamily="34" charset="0"/>
                <a:cs typeface="Arial" panose="020B0604020202020204" pitchFamily="34" charset="0"/>
              </a:rPr>
              <a:t>Facade</a:t>
            </a:r>
            <a:endParaRPr lang="es-CO" sz="2800" b="1" dirty="0">
              <a:solidFill>
                <a:srgbClr val="FF0000"/>
              </a:solidFill>
              <a:latin typeface="Arial" panose="020B0604020202020204" pitchFamily="34" charset="0"/>
              <a:cs typeface="Arial" panose="020B0604020202020204" pitchFamily="34" charset="0"/>
            </a:endParaRPr>
          </a:p>
        </p:txBody>
      </p:sp>
      <p:sp>
        <p:nvSpPr>
          <p:cNvPr id="8" name="CuadroTexto 7">
            <a:extLst>
              <a:ext uri="{FF2B5EF4-FFF2-40B4-BE49-F238E27FC236}">
                <a16:creationId xmlns:a16="http://schemas.microsoft.com/office/drawing/2014/main" id="{94DDA6BD-72A0-4DD2-A854-9857189D1DE4}"/>
              </a:ext>
            </a:extLst>
          </p:cNvPr>
          <p:cNvSpPr txBox="1"/>
          <p:nvPr/>
        </p:nvSpPr>
        <p:spPr>
          <a:xfrm>
            <a:off x="244698" y="1737904"/>
            <a:ext cx="5543993" cy="1477328"/>
          </a:xfrm>
          <a:prstGeom prst="rect">
            <a:avLst/>
          </a:prstGeom>
          <a:solidFill>
            <a:schemeClr val="accent4">
              <a:lumMod val="40000"/>
              <a:lumOff val="60000"/>
            </a:schemeClr>
          </a:solidFill>
        </p:spPr>
        <p:txBody>
          <a:bodyPr wrap="square" rtlCol="0">
            <a:spAutoFit/>
          </a:bodyPr>
          <a:lstStyle/>
          <a:p>
            <a:pPr algn="ctr"/>
            <a:r>
              <a:rPr lang="es-MX" dirty="0"/>
              <a:t>El patrón </a:t>
            </a:r>
            <a:r>
              <a:rPr lang="es-MX" b="1" dirty="0"/>
              <a:t>Facade</a:t>
            </a:r>
            <a:r>
              <a:rPr lang="es-MX" dirty="0"/>
              <a:t> proporciona una interfaz unificada y simplificada para las interfaces de un conjunto de subsistemas, ocultando la complejidad de los subsistemas y exponiendo únicamente operaciones de alto nivel que sean más fáciles de utilizar para el cliente</a:t>
            </a:r>
          </a:p>
        </p:txBody>
      </p:sp>
      <p:pic>
        <p:nvPicPr>
          <p:cNvPr id="4" name="Imagen 3">
            <a:extLst>
              <a:ext uri="{FF2B5EF4-FFF2-40B4-BE49-F238E27FC236}">
                <a16:creationId xmlns:a16="http://schemas.microsoft.com/office/drawing/2014/main" id="{B00F1075-AA41-4720-A942-C14891A31868}"/>
              </a:ext>
            </a:extLst>
          </p:cNvPr>
          <p:cNvPicPr>
            <a:picLocks noChangeAspect="1"/>
          </p:cNvPicPr>
          <p:nvPr/>
        </p:nvPicPr>
        <p:blipFill>
          <a:blip r:embed="rId5"/>
          <a:stretch>
            <a:fillRect/>
          </a:stretch>
        </p:blipFill>
        <p:spPr>
          <a:xfrm>
            <a:off x="372534" y="3322812"/>
            <a:ext cx="5416157" cy="3468902"/>
          </a:xfrm>
          <a:prstGeom prst="rect">
            <a:avLst/>
          </a:prstGeom>
        </p:spPr>
      </p:pic>
      <p:sp>
        <p:nvSpPr>
          <p:cNvPr id="10" name="Rectángulo 9">
            <a:extLst>
              <a:ext uri="{FF2B5EF4-FFF2-40B4-BE49-F238E27FC236}">
                <a16:creationId xmlns:a16="http://schemas.microsoft.com/office/drawing/2014/main" id="{4D302A3A-4EF5-44CF-B005-6FC9AE9A0467}"/>
              </a:ext>
            </a:extLst>
          </p:cNvPr>
          <p:cNvSpPr/>
          <p:nvPr/>
        </p:nvSpPr>
        <p:spPr>
          <a:xfrm>
            <a:off x="5934299" y="1737904"/>
            <a:ext cx="6009210" cy="369332"/>
          </a:xfrm>
          <a:prstGeom prst="rect">
            <a:avLst/>
          </a:prstGeom>
          <a:solidFill>
            <a:srgbClr val="92D050"/>
          </a:solidFill>
        </p:spPr>
        <p:txBody>
          <a:bodyPr wrap="square">
            <a:spAutoFit/>
          </a:bodyPr>
          <a:lstStyle/>
          <a:p>
            <a:pPr lvl="0" algn="ctr" eaLnBrk="0" fontAlgn="base" hangingPunct="0">
              <a:spcBef>
                <a:spcPct val="0"/>
              </a:spcBef>
              <a:spcAft>
                <a:spcPct val="0"/>
              </a:spcAft>
            </a:pPr>
            <a:r>
              <a:rPr lang="es-MX" altLang="es-MX" b="1" dirty="0"/>
              <a:t>Problemas que Resuelve</a:t>
            </a:r>
          </a:p>
        </p:txBody>
      </p:sp>
      <p:sp>
        <p:nvSpPr>
          <p:cNvPr id="12" name="Rectángulo 11">
            <a:extLst>
              <a:ext uri="{FF2B5EF4-FFF2-40B4-BE49-F238E27FC236}">
                <a16:creationId xmlns:a16="http://schemas.microsoft.com/office/drawing/2014/main" id="{903354E2-B4A9-4E86-8FF1-502178FC90C7}"/>
              </a:ext>
            </a:extLst>
          </p:cNvPr>
          <p:cNvSpPr/>
          <p:nvPr/>
        </p:nvSpPr>
        <p:spPr>
          <a:xfrm>
            <a:off x="5876007" y="2107236"/>
            <a:ext cx="6011414" cy="2462213"/>
          </a:xfrm>
          <a:prstGeom prst="rect">
            <a:avLst/>
          </a:prstGeom>
        </p:spPr>
        <p:txBody>
          <a:bodyPr wrap="square">
            <a:spAutoFit/>
          </a:bodyPr>
          <a:lstStyle/>
          <a:p>
            <a:pPr algn="just"/>
            <a:r>
              <a:rPr lang="es-MX" sz="1400" b="1" dirty="0"/>
              <a:t>Complejidad exponencial en sistemas grandes. </a:t>
            </a:r>
            <a:r>
              <a:rPr lang="es-MX" sz="1400" dirty="0"/>
              <a:t>El cliente debe conocer demasiadas dependencias, asociadas a</a:t>
            </a:r>
            <a:r>
              <a:rPr lang="es-MX" sz="1400" b="1" dirty="0"/>
              <a:t> m</a:t>
            </a:r>
            <a:r>
              <a:rPr lang="es-MX" sz="1400" dirty="0"/>
              <a:t>uchos subsistemas interconectados. </a:t>
            </a:r>
          </a:p>
          <a:p>
            <a:pPr algn="just"/>
            <a:endParaRPr lang="es-MX" sz="1400" dirty="0"/>
          </a:p>
          <a:p>
            <a:pPr algn="just"/>
            <a:r>
              <a:rPr lang="es-MX" sz="1400" b="1" dirty="0"/>
              <a:t>Acoplamiento fuerte cliente-subsistema. </a:t>
            </a:r>
            <a:r>
              <a:rPr lang="es-MX" sz="1400" dirty="0"/>
              <a:t>Los clientes dependen de clases internas. Cambios internos afectan múltiples capas.</a:t>
            </a:r>
          </a:p>
          <a:p>
            <a:pPr algn="just"/>
            <a:endParaRPr lang="es-MX" sz="1400" dirty="0"/>
          </a:p>
          <a:p>
            <a:pPr algn="just"/>
            <a:r>
              <a:rPr lang="es-MX" sz="1400" b="1" dirty="0"/>
              <a:t>Falta de control de acceso uniforme. </a:t>
            </a:r>
            <a:r>
              <a:rPr lang="es-MX" sz="1400" dirty="0"/>
              <a:t>Dificultad para aplicar validaciones, seguridad o logging centralizado.</a:t>
            </a:r>
          </a:p>
          <a:p>
            <a:pPr algn="just"/>
            <a:endParaRPr lang="es-MX" sz="1400" dirty="0"/>
          </a:p>
          <a:p>
            <a:pPr algn="just"/>
            <a:r>
              <a:rPr lang="es-MX" sz="1400" b="1" dirty="0"/>
              <a:t>Múltiples pasos para ejecutar operaciones de negocio. </a:t>
            </a:r>
            <a:r>
              <a:rPr lang="es-MX" sz="1400" dirty="0"/>
              <a:t>El cliente debe orquestar los pasos manualmente.</a:t>
            </a:r>
          </a:p>
        </p:txBody>
      </p:sp>
      <p:pic>
        <p:nvPicPr>
          <p:cNvPr id="2" name="Imagen 1">
            <a:extLst>
              <a:ext uri="{FF2B5EF4-FFF2-40B4-BE49-F238E27FC236}">
                <a16:creationId xmlns:a16="http://schemas.microsoft.com/office/drawing/2014/main" id="{7287CB87-EDA7-4919-9D6C-05F65E853A91}"/>
              </a:ext>
            </a:extLst>
          </p:cNvPr>
          <p:cNvPicPr>
            <a:picLocks noChangeAspect="1"/>
          </p:cNvPicPr>
          <p:nvPr/>
        </p:nvPicPr>
        <p:blipFill>
          <a:blip r:embed="rId6"/>
          <a:stretch>
            <a:fillRect/>
          </a:stretch>
        </p:blipFill>
        <p:spPr>
          <a:xfrm>
            <a:off x="6857133" y="4772463"/>
            <a:ext cx="5218549" cy="2023519"/>
          </a:xfrm>
          <a:prstGeom prst="rect">
            <a:avLst/>
          </a:prstGeom>
        </p:spPr>
      </p:pic>
    </p:spTree>
    <p:extLst>
      <p:ext uri="{BB962C8B-B14F-4D97-AF65-F5344CB8AC3E}">
        <p14:creationId xmlns:p14="http://schemas.microsoft.com/office/powerpoint/2010/main" val="3564443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Rectángulo 2"/>
          <p:cNvSpPr/>
          <p:nvPr/>
        </p:nvSpPr>
        <p:spPr>
          <a:xfrm>
            <a:off x="1375893" y="947246"/>
            <a:ext cx="9440214" cy="52322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2800" b="1"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Calibri" panose="020F0502020204030204"/>
                <a:ea typeface="+mn-ea"/>
                <a:cs typeface="+mn-cs"/>
              </a:rPr>
              <a:t>MODULO DE PATRONES DE DISEÑO DE SOFTWARE</a:t>
            </a:r>
          </a:p>
        </p:txBody>
      </p:sp>
      <p:pic>
        <p:nvPicPr>
          <p:cNvPr id="13" name="Imagen 12">
            <a:hlinkClick r:id="" action="ppaction://hlinkshowjump?jump=previousslide"/>
          </p:cNvPr>
          <p:cNvPicPr>
            <a:picLocks noChangeAspect="1"/>
          </p:cNvPicPr>
          <p:nvPr/>
        </p:nvPicPr>
        <p:blipFill rotWithShape="1">
          <a:blip r:embed="rId4" cstate="print">
            <a:extLst>
              <a:ext uri="{28A0092B-C50C-407E-A947-70E740481C1C}">
                <a14:useLocalDpi xmlns:a14="http://schemas.microsoft.com/office/drawing/2010/main" val="0"/>
              </a:ext>
            </a:extLst>
          </a:blip>
          <a:srcRect r="79898" b="52005"/>
          <a:stretch/>
        </p:blipFill>
        <p:spPr>
          <a:xfrm>
            <a:off x="244698" y="6121096"/>
            <a:ext cx="563059" cy="563039"/>
          </a:xfrm>
          <a:prstGeom prst="rect">
            <a:avLst/>
          </a:prstGeom>
        </p:spPr>
      </p:pic>
      <p:pic>
        <p:nvPicPr>
          <p:cNvPr id="14" name="Imagen 13">
            <a:hlinkClick r:id="" action="ppaction://hlinkshowjump?jump=nextslide"/>
          </p:cNvPr>
          <p:cNvPicPr>
            <a:picLocks noChangeAspect="1"/>
          </p:cNvPicPr>
          <p:nvPr/>
        </p:nvPicPr>
        <p:blipFill rotWithShape="1">
          <a:blip r:embed="rId4" cstate="print">
            <a:extLst>
              <a:ext uri="{28A0092B-C50C-407E-A947-70E740481C1C}">
                <a14:useLocalDpi xmlns:a14="http://schemas.microsoft.com/office/drawing/2010/main" val="0"/>
              </a:ext>
            </a:extLst>
          </a:blip>
          <a:srcRect r="79898" b="52005"/>
          <a:stretch/>
        </p:blipFill>
        <p:spPr>
          <a:xfrm rot="10800000">
            <a:off x="881418" y="6121095"/>
            <a:ext cx="563059" cy="563039"/>
          </a:xfrm>
          <a:prstGeom prst="rect">
            <a:avLst/>
          </a:prstGeom>
        </p:spPr>
      </p:pic>
      <p:graphicFrame>
        <p:nvGraphicFramePr>
          <p:cNvPr id="2" name="Diagrama 1">
            <a:extLst>
              <a:ext uri="{FF2B5EF4-FFF2-40B4-BE49-F238E27FC236}">
                <a16:creationId xmlns:a16="http://schemas.microsoft.com/office/drawing/2014/main" id="{AA3CFE23-1646-4366-B90F-07BAF5DC1FC0}"/>
              </a:ext>
            </a:extLst>
          </p:cNvPr>
          <p:cNvGraphicFramePr/>
          <p:nvPr>
            <p:extLst/>
          </p:nvPr>
        </p:nvGraphicFramePr>
        <p:xfrm>
          <a:off x="1204397" y="1651000"/>
          <a:ext cx="10259470" cy="485986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42272369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13" name="Imagen 12">
            <a:hlinkClick r:id="" action="ppaction://hlinkshowjump?jump=previousslide"/>
          </p:cNvPr>
          <p:cNvPicPr>
            <a:picLocks noChangeAspect="1"/>
          </p:cNvPicPr>
          <p:nvPr/>
        </p:nvPicPr>
        <p:blipFill rotWithShape="1">
          <a:blip r:embed="rId4" cstate="print">
            <a:extLst>
              <a:ext uri="{28A0092B-C50C-407E-A947-70E740481C1C}">
                <a14:useLocalDpi xmlns:a14="http://schemas.microsoft.com/office/drawing/2010/main" val="0"/>
              </a:ext>
            </a:extLst>
          </a:blip>
          <a:srcRect r="79898" b="52005"/>
          <a:stretch/>
        </p:blipFill>
        <p:spPr>
          <a:xfrm>
            <a:off x="244698" y="6121096"/>
            <a:ext cx="563059" cy="563039"/>
          </a:xfrm>
          <a:prstGeom prst="rect">
            <a:avLst/>
          </a:prstGeom>
        </p:spPr>
      </p:pic>
      <p:pic>
        <p:nvPicPr>
          <p:cNvPr id="14" name="Imagen 13">
            <a:hlinkClick r:id="" action="ppaction://hlinkshowjump?jump=nextslide"/>
          </p:cNvPr>
          <p:cNvPicPr>
            <a:picLocks noChangeAspect="1"/>
          </p:cNvPicPr>
          <p:nvPr/>
        </p:nvPicPr>
        <p:blipFill rotWithShape="1">
          <a:blip r:embed="rId4" cstate="print">
            <a:extLst>
              <a:ext uri="{28A0092B-C50C-407E-A947-70E740481C1C}">
                <a14:useLocalDpi xmlns:a14="http://schemas.microsoft.com/office/drawing/2010/main" val="0"/>
              </a:ext>
            </a:extLst>
          </a:blip>
          <a:srcRect r="79898" b="52005"/>
          <a:stretch/>
        </p:blipFill>
        <p:spPr>
          <a:xfrm rot="10800000">
            <a:off x="881418" y="6121095"/>
            <a:ext cx="563059" cy="563039"/>
          </a:xfrm>
          <a:prstGeom prst="rect">
            <a:avLst/>
          </a:prstGeom>
        </p:spPr>
      </p:pic>
      <p:sp>
        <p:nvSpPr>
          <p:cNvPr id="7" name="Rectángulo 6">
            <a:extLst>
              <a:ext uri="{FF2B5EF4-FFF2-40B4-BE49-F238E27FC236}">
                <a16:creationId xmlns:a16="http://schemas.microsoft.com/office/drawing/2014/main" id="{53784206-C25B-42E5-B52E-5A15AED1C967}"/>
              </a:ext>
            </a:extLst>
          </p:cNvPr>
          <p:cNvSpPr/>
          <p:nvPr/>
        </p:nvSpPr>
        <p:spPr>
          <a:xfrm>
            <a:off x="1727201" y="0"/>
            <a:ext cx="10464800" cy="307777"/>
          </a:xfrm>
          <a:prstGeom prst="rect">
            <a:avLst/>
          </a:prstGeom>
          <a:noFill/>
        </p:spPr>
        <p:txBody>
          <a:bodyPr wrap="square">
            <a:spAutoFit/>
          </a:bodyPr>
          <a:lstStyle/>
          <a:p>
            <a:pPr algn="r"/>
            <a:r>
              <a:rPr lang="es-ES" sz="1400" b="1" dirty="0">
                <a:solidFill>
                  <a:schemeClr val="accent2"/>
                </a:solidFill>
              </a:rPr>
              <a:t>UNIDAD 3. PATRONES CREACIONALES </a:t>
            </a:r>
            <a:r>
              <a:rPr lang="es-ES" sz="1400" b="1" dirty="0"/>
              <a:t>-</a:t>
            </a:r>
            <a:r>
              <a:rPr lang="es-ES" sz="1400" b="1" dirty="0">
                <a:solidFill>
                  <a:schemeClr val="accent2"/>
                </a:solidFill>
              </a:rPr>
              <a:t> </a:t>
            </a:r>
            <a:r>
              <a:rPr lang="es-ES" sz="1400" b="1" dirty="0">
                <a:solidFill>
                  <a:schemeClr val="accent1"/>
                </a:solidFill>
              </a:rPr>
              <a:t>MODULO DE PATRONES DE DISEÑO DE SOFTWARE </a:t>
            </a:r>
          </a:p>
        </p:txBody>
      </p:sp>
      <p:sp>
        <p:nvSpPr>
          <p:cNvPr id="11" name="CuadroTexto 10">
            <a:extLst>
              <a:ext uri="{FF2B5EF4-FFF2-40B4-BE49-F238E27FC236}">
                <a16:creationId xmlns:a16="http://schemas.microsoft.com/office/drawing/2014/main" id="{E2690717-B53E-47C7-B618-505D804D774B}"/>
              </a:ext>
            </a:extLst>
          </p:cNvPr>
          <p:cNvSpPr txBox="1"/>
          <p:nvPr/>
        </p:nvSpPr>
        <p:spPr>
          <a:xfrm>
            <a:off x="372534" y="1031368"/>
            <a:ext cx="11404600" cy="523220"/>
          </a:xfrm>
          <a:prstGeom prst="rect">
            <a:avLst/>
          </a:prstGeom>
          <a:solidFill>
            <a:schemeClr val="bg1">
              <a:lumMod val="85000"/>
            </a:schemeClr>
          </a:solidFill>
        </p:spPr>
        <p:txBody>
          <a:bodyPr wrap="square" rtlCol="0">
            <a:spAutoFit/>
          </a:bodyPr>
          <a:lstStyle/>
          <a:p>
            <a:r>
              <a:rPr lang="es-MX" sz="2800" b="1" dirty="0">
                <a:solidFill>
                  <a:schemeClr val="accent6">
                    <a:lumMod val="75000"/>
                  </a:schemeClr>
                </a:solidFill>
                <a:latin typeface="Arial" panose="020B0604020202020204" pitchFamily="34" charset="0"/>
                <a:cs typeface="Arial" panose="020B0604020202020204" pitchFamily="34" charset="0"/>
              </a:rPr>
              <a:t>Patrones Estructurales – </a:t>
            </a:r>
            <a:r>
              <a:rPr lang="es-MX" sz="2800" b="1" dirty="0">
                <a:solidFill>
                  <a:srgbClr val="FF0000"/>
                </a:solidFill>
                <a:latin typeface="Arial" panose="020B0604020202020204" pitchFamily="34" charset="0"/>
                <a:cs typeface="Arial" panose="020B0604020202020204" pitchFamily="34" charset="0"/>
              </a:rPr>
              <a:t>Facade</a:t>
            </a:r>
            <a:endParaRPr lang="es-CO" sz="2800" b="1" dirty="0">
              <a:solidFill>
                <a:srgbClr val="FF0000"/>
              </a:solidFill>
              <a:latin typeface="Arial" panose="020B0604020202020204" pitchFamily="34" charset="0"/>
              <a:cs typeface="Arial" panose="020B0604020202020204" pitchFamily="34" charset="0"/>
            </a:endParaRPr>
          </a:p>
        </p:txBody>
      </p:sp>
      <p:sp>
        <p:nvSpPr>
          <p:cNvPr id="9" name="CuadroTexto 8">
            <a:extLst>
              <a:ext uri="{FF2B5EF4-FFF2-40B4-BE49-F238E27FC236}">
                <a16:creationId xmlns:a16="http://schemas.microsoft.com/office/drawing/2014/main" id="{E54C850D-E97C-4E7F-8770-2CE0D9F03EEC}"/>
              </a:ext>
            </a:extLst>
          </p:cNvPr>
          <p:cNvSpPr txBox="1"/>
          <p:nvPr/>
        </p:nvSpPr>
        <p:spPr>
          <a:xfrm>
            <a:off x="8964192" y="5389738"/>
            <a:ext cx="2969628" cy="738664"/>
          </a:xfrm>
          <a:prstGeom prst="rect">
            <a:avLst/>
          </a:prstGeom>
          <a:solidFill>
            <a:schemeClr val="bg1"/>
          </a:solidFill>
        </p:spPr>
        <p:txBody>
          <a:bodyPr wrap="square" rtlCol="0">
            <a:spAutoFit/>
          </a:bodyPr>
          <a:lstStyle/>
          <a:p>
            <a:r>
              <a:rPr lang="es-ES" sz="1400" b="1" dirty="0" err="1"/>
              <a:t>Subsystems</a:t>
            </a:r>
            <a:r>
              <a:rPr lang="es-ES" sz="1400" dirty="0"/>
              <a:t>: Representa módulos o subsistemas que exponen interfaces para comunicarse con ellos.</a:t>
            </a:r>
          </a:p>
        </p:txBody>
      </p:sp>
      <p:pic>
        <p:nvPicPr>
          <p:cNvPr id="4" name="Imagen 3">
            <a:extLst>
              <a:ext uri="{FF2B5EF4-FFF2-40B4-BE49-F238E27FC236}">
                <a16:creationId xmlns:a16="http://schemas.microsoft.com/office/drawing/2014/main" id="{B00F1075-AA41-4720-A942-C14891A31868}"/>
              </a:ext>
            </a:extLst>
          </p:cNvPr>
          <p:cNvPicPr>
            <a:picLocks noChangeAspect="1"/>
          </p:cNvPicPr>
          <p:nvPr/>
        </p:nvPicPr>
        <p:blipFill>
          <a:blip r:embed="rId5"/>
          <a:stretch>
            <a:fillRect/>
          </a:stretch>
        </p:blipFill>
        <p:spPr>
          <a:xfrm>
            <a:off x="3784670" y="2278179"/>
            <a:ext cx="5029017" cy="4028929"/>
          </a:xfrm>
          <a:prstGeom prst="rect">
            <a:avLst/>
          </a:prstGeom>
        </p:spPr>
      </p:pic>
      <p:sp>
        <p:nvSpPr>
          <p:cNvPr id="3" name="Rectángulo 2">
            <a:extLst>
              <a:ext uri="{FF2B5EF4-FFF2-40B4-BE49-F238E27FC236}">
                <a16:creationId xmlns:a16="http://schemas.microsoft.com/office/drawing/2014/main" id="{8D49AEA0-A457-4E5E-AB2F-BD8EB80948F8}"/>
              </a:ext>
            </a:extLst>
          </p:cNvPr>
          <p:cNvSpPr/>
          <p:nvPr/>
        </p:nvSpPr>
        <p:spPr>
          <a:xfrm>
            <a:off x="807757" y="2208866"/>
            <a:ext cx="3227807" cy="954107"/>
          </a:xfrm>
          <a:prstGeom prst="rect">
            <a:avLst/>
          </a:prstGeom>
        </p:spPr>
        <p:txBody>
          <a:bodyPr wrap="square">
            <a:spAutoFit/>
          </a:bodyPr>
          <a:lstStyle/>
          <a:p>
            <a:r>
              <a:rPr lang="es-ES" sz="1400" b="1" dirty="0" err="1"/>
              <a:t>IFacade</a:t>
            </a:r>
            <a:r>
              <a:rPr lang="es-ES" sz="1400" dirty="0"/>
              <a:t>: Proporciona una interface de alto nivel que oculta la complejidad de interactuar con varios sistemas para realizar una operación.</a:t>
            </a:r>
          </a:p>
        </p:txBody>
      </p:sp>
      <p:sp>
        <p:nvSpPr>
          <p:cNvPr id="5" name="Rectángulo 4">
            <a:extLst>
              <a:ext uri="{FF2B5EF4-FFF2-40B4-BE49-F238E27FC236}">
                <a16:creationId xmlns:a16="http://schemas.microsoft.com/office/drawing/2014/main" id="{F962DA97-4E89-4AB0-9DEA-429B6118394E}"/>
              </a:ext>
            </a:extLst>
          </p:cNvPr>
          <p:cNvSpPr/>
          <p:nvPr/>
        </p:nvSpPr>
        <p:spPr>
          <a:xfrm>
            <a:off x="650314" y="4142927"/>
            <a:ext cx="2856680" cy="523220"/>
          </a:xfrm>
          <a:prstGeom prst="rect">
            <a:avLst/>
          </a:prstGeom>
        </p:spPr>
        <p:txBody>
          <a:bodyPr wrap="square">
            <a:spAutoFit/>
          </a:bodyPr>
          <a:lstStyle/>
          <a:p>
            <a:pPr algn="r"/>
            <a:r>
              <a:rPr lang="es-ES" sz="1400" b="1" dirty="0"/>
              <a:t>Client</a:t>
            </a:r>
            <a:r>
              <a:rPr lang="es-ES" sz="1400" dirty="0"/>
              <a:t> : Sistema o evento que interactúa con la fachada.</a:t>
            </a:r>
          </a:p>
        </p:txBody>
      </p:sp>
      <p:sp>
        <p:nvSpPr>
          <p:cNvPr id="6" name="Rectángulo 5">
            <a:extLst>
              <a:ext uri="{FF2B5EF4-FFF2-40B4-BE49-F238E27FC236}">
                <a16:creationId xmlns:a16="http://schemas.microsoft.com/office/drawing/2014/main" id="{EC39A03F-B219-4CB9-9C34-0D597F6EDE3A}"/>
              </a:ext>
            </a:extLst>
          </p:cNvPr>
          <p:cNvSpPr/>
          <p:nvPr/>
        </p:nvSpPr>
        <p:spPr>
          <a:xfrm>
            <a:off x="8813686" y="3665873"/>
            <a:ext cx="3378313" cy="738664"/>
          </a:xfrm>
          <a:prstGeom prst="rect">
            <a:avLst/>
          </a:prstGeom>
        </p:spPr>
        <p:txBody>
          <a:bodyPr wrap="square">
            <a:spAutoFit/>
          </a:bodyPr>
          <a:lstStyle/>
          <a:p>
            <a:r>
              <a:rPr lang="es-ES" sz="1400" b="1" dirty="0" err="1"/>
              <a:t>DefaultFacadeImpl</a:t>
            </a:r>
            <a:r>
              <a:rPr lang="es-ES" sz="1400" dirty="0"/>
              <a:t>: Representa la implementación de </a:t>
            </a:r>
            <a:r>
              <a:rPr lang="es-ES" sz="1400" dirty="0" err="1"/>
              <a:t>IFacade</a:t>
            </a:r>
            <a:r>
              <a:rPr lang="es-ES" sz="1400" dirty="0"/>
              <a:t> y se encarga de comunicarse con todos los subsistemas.</a:t>
            </a:r>
          </a:p>
        </p:txBody>
      </p:sp>
    </p:spTree>
    <p:extLst>
      <p:ext uri="{BB962C8B-B14F-4D97-AF65-F5344CB8AC3E}">
        <p14:creationId xmlns:p14="http://schemas.microsoft.com/office/powerpoint/2010/main" val="232114325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13" name="Imagen 12">
            <a:hlinkClick r:id="" action="ppaction://hlinkshowjump?jump=previousslide"/>
          </p:cNvPr>
          <p:cNvPicPr>
            <a:picLocks noChangeAspect="1"/>
          </p:cNvPicPr>
          <p:nvPr/>
        </p:nvPicPr>
        <p:blipFill rotWithShape="1">
          <a:blip r:embed="rId4" cstate="print">
            <a:extLst>
              <a:ext uri="{28A0092B-C50C-407E-A947-70E740481C1C}">
                <a14:useLocalDpi xmlns:a14="http://schemas.microsoft.com/office/drawing/2010/main" val="0"/>
              </a:ext>
            </a:extLst>
          </a:blip>
          <a:srcRect r="79898" b="52005"/>
          <a:stretch/>
        </p:blipFill>
        <p:spPr>
          <a:xfrm>
            <a:off x="244698" y="6121096"/>
            <a:ext cx="563059" cy="563039"/>
          </a:xfrm>
          <a:prstGeom prst="rect">
            <a:avLst/>
          </a:prstGeom>
        </p:spPr>
      </p:pic>
      <p:pic>
        <p:nvPicPr>
          <p:cNvPr id="14" name="Imagen 13">
            <a:hlinkClick r:id="" action="ppaction://hlinkshowjump?jump=nextslide"/>
          </p:cNvPr>
          <p:cNvPicPr>
            <a:picLocks noChangeAspect="1"/>
          </p:cNvPicPr>
          <p:nvPr/>
        </p:nvPicPr>
        <p:blipFill rotWithShape="1">
          <a:blip r:embed="rId4" cstate="print">
            <a:extLst>
              <a:ext uri="{28A0092B-C50C-407E-A947-70E740481C1C}">
                <a14:useLocalDpi xmlns:a14="http://schemas.microsoft.com/office/drawing/2010/main" val="0"/>
              </a:ext>
            </a:extLst>
          </a:blip>
          <a:srcRect r="79898" b="52005"/>
          <a:stretch/>
        </p:blipFill>
        <p:spPr>
          <a:xfrm rot="10800000">
            <a:off x="881418" y="6121095"/>
            <a:ext cx="563059" cy="563039"/>
          </a:xfrm>
          <a:prstGeom prst="rect">
            <a:avLst/>
          </a:prstGeom>
        </p:spPr>
      </p:pic>
      <p:sp>
        <p:nvSpPr>
          <p:cNvPr id="7" name="Rectángulo 6">
            <a:extLst>
              <a:ext uri="{FF2B5EF4-FFF2-40B4-BE49-F238E27FC236}">
                <a16:creationId xmlns:a16="http://schemas.microsoft.com/office/drawing/2014/main" id="{53784206-C25B-42E5-B52E-5A15AED1C967}"/>
              </a:ext>
            </a:extLst>
          </p:cNvPr>
          <p:cNvSpPr/>
          <p:nvPr/>
        </p:nvSpPr>
        <p:spPr>
          <a:xfrm>
            <a:off x="1727201" y="0"/>
            <a:ext cx="10464800" cy="307777"/>
          </a:xfrm>
          <a:prstGeom prst="rect">
            <a:avLst/>
          </a:prstGeom>
          <a:noFill/>
        </p:spPr>
        <p:txBody>
          <a:bodyPr wrap="square">
            <a:spAutoFit/>
          </a:bodyPr>
          <a:lstStyle/>
          <a:p>
            <a:pPr algn="r"/>
            <a:r>
              <a:rPr lang="es-ES" sz="1400" b="1" dirty="0">
                <a:solidFill>
                  <a:schemeClr val="accent2"/>
                </a:solidFill>
              </a:rPr>
              <a:t>UNIDAD 3. PATRONES CREACIONALES </a:t>
            </a:r>
            <a:r>
              <a:rPr lang="es-ES" sz="1400" b="1" dirty="0"/>
              <a:t>-</a:t>
            </a:r>
            <a:r>
              <a:rPr lang="es-ES" sz="1400" b="1" dirty="0">
                <a:solidFill>
                  <a:schemeClr val="accent2"/>
                </a:solidFill>
              </a:rPr>
              <a:t> </a:t>
            </a:r>
            <a:r>
              <a:rPr lang="es-ES" sz="1400" b="1" dirty="0">
                <a:solidFill>
                  <a:schemeClr val="accent1"/>
                </a:solidFill>
              </a:rPr>
              <a:t>MODULO DE PATRONES DE DISEÑO DE SOFTWARE </a:t>
            </a:r>
          </a:p>
        </p:txBody>
      </p:sp>
      <p:sp>
        <p:nvSpPr>
          <p:cNvPr id="11" name="CuadroTexto 10">
            <a:extLst>
              <a:ext uri="{FF2B5EF4-FFF2-40B4-BE49-F238E27FC236}">
                <a16:creationId xmlns:a16="http://schemas.microsoft.com/office/drawing/2014/main" id="{E2690717-B53E-47C7-B618-505D804D774B}"/>
              </a:ext>
            </a:extLst>
          </p:cNvPr>
          <p:cNvSpPr txBox="1"/>
          <p:nvPr/>
        </p:nvSpPr>
        <p:spPr>
          <a:xfrm>
            <a:off x="372534" y="1031368"/>
            <a:ext cx="11404600" cy="523220"/>
          </a:xfrm>
          <a:prstGeom prst="rect">
            <a:avLst/>
          </a:prstGeom>
          <a:solidFill>
            <a:schemeClr val="bg1">
              <a:lumMod val="85000"/>
            </a:schemeClr>
          </a:solidFill>
        </p:spPr>
        <p:txBody>
          <a:bodyPr wrap="square" rtlCol="0">
            <a:spAutoFit/>
          </a:bodyPr>
          <a:lstStyle/>
          <a:p>
            <a:r>
              <a:rPr lang="es-MX" sz="2800" b="1" dirty="0">
                <a:solidFill>
                  <a:schemeClr val="accent6">
                    <a:lumMod val="75000"/>
                  </a:schemeClr>
                </a:solidFill>
                <a:latin typeface="Arial" panose="020B0604020202020204" pitchFamily="34" charset="0"/>
                <a:cs typeface="Arial" panose="020B0604020202020204" pitchFamily="34" charset="0"/>
              </a:rPr>
              <a:t>Patrones Estructurales – </a:t>
            </a:r>
            <a:r>
              <a:rPr lang="es-MX" sz="2800" b="1" dirty="0">
                <a:solidFill>
                  <a:srgbClr val="FF0000"/>
                </a:solidFill>
                <a:latin typeface="Arial" panose="020B0604020202020204" pitchFamily="34" charset="0"/>
                <a:cs typeface="Arial" panose="020B0604020202020204" pitchFamily="34" charset="0"/>
              </a:rPr>
              <a:t>Facade</a:t>
            </a:r>
            <a:endParaRPr lang="es-CO" sz="2800" b="1" dirty="0">
              <a:solidFill>
                <a:srgbClr val="FF0000"/>
              </a:solidFill>
              <a:latin typeface="Arial" panose="020B0604020202020204" pitchFamily="34" charset="0"/>
              <a:cs typeface="Arial" panose="020B0604020202020204" pitchFamily="34" charset="0"/>
            </a:endParaRPr>
          </a:p>
        </p:txBody>
      </p:sp>
      <p:sp>
        <p:nvSpPr>
          <p:cNvPr id="8" name="Rectángulo 7">
            <a:extLst>
              <a:ext uri="{FF2B5EF4-FFF2-40B4-BE49-F238E27FC236}">
                <a16:creationId xmlns:a16="http://schemas.microsoft.com/office/drawing/2014/main" id="{AC844F37-B49B-44E1-814A-7120A733B196}"/>
              </a:ext>
            </a:extLst>
          </p:cNvPr>
          <p:cNvSpPr/>
          <p:nvPr/>
        </p:nvSpPr>
        <p:spPr>
          <a:xfrm>
            <a:off x="4175471" y="2142703"/>
            <a:ext cx="1516571" cy="1169551"/>
          </a:xfrm>
          <a:prstGeom prst="rect">
            <a:avLst/>
          </a:prstGeom>
        </p:spPr>
        <p:txBody>
          <a:bodyPr wrap="square">
            <a:spAutoFit/>
          </a:bodyPr>
          <a:lstStyle/>
          <a:p>
            <a:pPr algn="ctr"/>
            <a:r>
              <a:rPr lang="es-MX" sz="1400" dirty="0"/>
              <a:t>Cuando deseas aplicar un único punto de acceso seguro, validado o auditado.</a:t>
            </a:r>
          </a:p>
        </p:txBody>
      </p:sp>
      <p:sp>
        <p:nvSpPr>
          <p:cNvPr id="9" name="Rectángulo 8">
            <a:extLst>
              <a:ext uri="{FF2B5EF4-FFF2-40B4-BE49-F238E27FC236}">
                <a16:creationId xmlns:a16="http://schemas.microsoft.com/office/drawing/2014/main" id="{CBDD5A49-6508-4AF2-846E-573E2B64EDA1}"/>
              </a:ext>
            </a:extLst>
          </p:cNvPr>
          <p:cNvSpPr/>
          <p:nvPr/>
        </p:nvSpPr>
        <p:spPr>
          <a:xfrm>
            <a:off x="101600" y="1671605"/>
            <a:ext cx="7394309" cy="369332"/>
          </a:xfrm>
          <a:prstGeom prst="rect">
            <a:avLst/>
          </a:prstGeom>
        </p:spPr>
        <p:txBody>
          <a:bodyPr wrap="square">
            <a:spAutoFit/>
          </a:bodyPr>
          <a:lstStyle/>
          <a:p>
            <a:pPr algn="ctr"/>
            <a:r>
              <a:rPr lang="es-MX" b="1" dirty="0"/>
              <a:t>¿Cuándo implementarlo?</a:t>
            </a:r>
          </a:p>
        </p:txBody>
      </p:sp>
      <p:sp>
        <p:nvSpPr>
          <p:cNvPr id="10" name="Rectángulo 9">
            <a:extLst>
              <a:ext uri="{FF2B5EF4-FFF2-40B4-BE49-F238E27FC236}">
                <a16:creationId xmlns:a16="http://schemas.microsoft.com/office/drawing/2014/main" id="{52346D52-DB65-4276-8FEB-1ABA5FF82CA7}"/>
              </a:ext>
            </a:extLst>
          </p:cNvPr>
          <p:cNvSpPr/>
          <p:nvPr/>
        </p:nvSpPr>
        <p:spPr>
          <a:xfrm>
            <a:off x="-31086" y="2142703"/>
            <a:ext cx="1371688" cy="1169551"/>
          </a:xfrm>
          <a:prstGeom prst="rect">
            <a:avLst/>
          </a:prstGeom>
        </p:spPr>
        <p:txBody>
          <a:bodyPr wrap="square">
            <a:spAutoFit/>
          </a:bodyPr>
          <a:lstStyle/>
          <a:p>
            <a:pPr algn="ctr"/>
            <a:r>
              <a:rPr lang="es-MX" sz="1400" dirty="0"/>
              <a:t>Cuando tienes subsistemas complejos con muchas dependencias.</a:t>
            </a:r>
          </a:p>
        </p:txBody>
      </p:sp>
      <p:sp>
        <p:nvSpPr>
          <p:cNvPr id="12" name="Rectángulo 11">
            <a:extLst>
              <a:ext uri="{FF2B5EF4-FFF2-40B4-BE49-F238E27FC236}">
                <a16:creationId xmlns:a16="http://schemas.microsoft.com/office/drawing/2014/main" id="{B951B7C9-A87F-4E7B-A2D5-D01F3856B069}"/>
              </a:ext>
            </a:extLst>
          </p:cNvPr>
          <p:cNvSpPr/>
          <p:nvPr/>
        </p:nvSpPr>
        <p:spPr>
          <a:xfrm>
            <a:off x="1289002" y="2142703"/>
            <a:ext cx="1509343" cy="1169551"/>
          </a:xfrm>
          <a:prstGeom prst="rect">
            <a:avLst/>
          </a:prstGeom>
        </p:spPr>
        <p:txBody>
          <a:bodyPr wrap="square">
            <a:spAutoFit/>
          </a:bodyPr>
          <a:lstStyle/>
          <a:p>
            <a:pPr algn="ctr"/>
            <a:r>
              <a:rPr lang="es-MX" sz="1400" dirty="0"/>
              <a:t>Cuando deseas reducir el conocimiento que necesita el cliente.</a:t>
            </a:r>
          </a:p>
        </p:txBody>
      </p:sp>
      <p:sp>
        <p:nvSpPr>
          <p:cNvPr id="15" name="Rectángulo 14">
            <a:extLst>
              <a:ext uri="{FF2B5EF4-FFF2-40B4-BE49-F238E27FC236}">
                <a16:creationId xmlns:a16="http://schemas.microsoft.com/office/drawing/2014/main" id="{46B2482F-2ADD-40CC-98FC-D1A6822D1E10}"/>
              </a:ext>
            </a:extLst>
          </p:cNvPr>
          <p:cNvSpPr/>
          <p:nvPr/>
        </p:nvSpPr>
        <p:spPr>
          <a:xfrm>
            <a:off x="2594009" y="2175326"/>
            <a:ext cx="1793026" cy="1169551"/>
          </a:xfrm>
          <a:prstGeom prst="rect">
            <a:avLst/>
          </a:prstGeom>
        </p:spPr>
        <p:txBody>
          <a:bodyPr wrap="square">
            <a:spAutoFit/>
          </a:bodyPr>
          <a:lstStyle/>
          <a:p>
            <a:pPr algn="ctr"/>
            <a:r>
              <a:rPr lang="es-MX" sz="1400" dirty="0"/>
              <a:t>Cuando buscas mejorar la mantenibilidad, estabilidad y encapsulamiento.</a:t>
            </a:r>
          </a:p>
        </p:txBody>
      </p:sp>
      <p:sp>
        <p:nvSpPr>
          <p:cNvPr id="16" name="Rectángulo 15">
            <a:extLst>
              <a:ext uri="{FF2B5EF4-FFF2-40B4-BE49-F238E27FC236}">
                <a16:creationId xmlns:a16="http://schemas.microsoft.com/office/drawing/2014/main" id="{3C03A4CC-E26C-48F3-BA19-3A2AC315A247}"/>
              </a:ext>
            </a:extLst>
          </p:cNvPr>
          <p:cNvSpPr/>
          <p:nvPr/>
        </p:nvSpPr>
        <p:spPr>
          <a:xfrm>
            <a:off x="372534" y="3782848"/>
            <a:ext cx="7123375" cy="369332"/>
          </a:xfrm>
          <a:prstGeom prst="rect">
            <a:avLst/>
          </a:prstGeom>
          <a:solidFill>
            <a:srgbClr val="FFC000"/>
          </a:solidFill>
        </p:spPr>
        <p:txBody>
          <a:bodyPr wrap="square">
            <a:spAutoFit/>
          </a:bodyPr>
          <a:lstStyle/>
          <a:p>
            <a:pPr algn="ctr"/>
            <a:r>
              <a:rPr lang="es-MX" b="1" dirty="0"/>
              <a:t>Casos de Uso Comunes y Realistas</a:t>
            </a:r>
          </a:p>
        </p:txBody>
      </p:sp>
      <p:sp>
        <p:nvSpPr>
          <p:cNvPr id="17" name="Rectángulo 16">
            <a:extLst>
              <a:ext uri="{FF2B5EF4-FFF2-40B4-BE49-F238E27FC236}">
                <a16:creationId xmlns:a16="http://schemas.microsoft.com/office/drawing/2014/main" id="{0F17FE43-36DD-4F08-8674-608F6CECC554}"/>
              </a:ext>
            </a:extLst>
          </p:cNvPr>
          <p:cNvSpPr/>
          <p:nvPr/>
        </p:nvSpPr>
        <p:spPr>
          <a:xfrm>
            <a:off x="298955" y="4188196"/>
            <a:ext cx="7196954" cy="1600438"/>
          </a:xfrm>
          <a:prstGeom prst="rect">
            <a:avLst/>
          </a:prstGeom>
          <a:solidFill>
            <a:schemeClr val="bg1"/>
          </a:solidFill>
        </p:spPr>
        <p:txBody>
          <a:bodyPr wrap="square">
            <a:spAutoFit/>
          </a:bodyPr>
          <a:lstStyle/>
          <a:p>
            <a:pPr marL="285750" indent="-285750" algn="just">
              <a:buFont typeface="Arial" panose="020B0604020202020204" pitchFamily="34" charset="0"/>
              <a:buChar char="•"/>
            </a:pPr>
            <a:r>
              <a:rPr lang="es-MX" dirty="0"/>
              <a:t>APIs de servicios complejos (orquestación de microservicios).</a:t>
            </a:r>
          </a:p>
          <a:p>
            <a:pPr marL="285750" indent="-285750" algn="just">
              <a:buFont typeface="Arial" panose="020B0604020202020204" pitchFamily="34" charset="0"/>
              <a:buChar char="•"/>
            </a:pPr>
            <a:endParaRPr lang="es-MX" sz="200" dirty="0"/>
          </a:p>
          <a:p>
            <a:pPr marL="285750" indent="-285750" algn="just">
              <a:buFont typeface="Arial" panose="020B0604020202020204" pitchFamily="34" charset="0"/>
              <a:buChar char="•"/>
            </a:pPr>
            <a:r>
              <a:rPr lang="es-MX" dirty="0"/>
              <a:t>Integración de librerías/frameworks externos.</a:t>
            </a:r>
          </a:p>
          <a:p>
            <a:pPr marL="285750" indent="-285750" algn="just">
              <a:buFont typeface="Arial" panose="020B0604020202020204" pitchFamily="34" charset="0"/>
              <a:buChar char="•"/>
            </a:pPr>
            <a:endParaRPr lang="es-MX" sz="200" dirty="0"/>
          </a:p>
          <a:p>
            <a:pPr marL="285750" indent="-285750" algn="just">
              <a:buFont typeface="Arial" panose="020B0604020202020204" pitchFamily="34" charset="0"/>
              <a:buChar char="•"/>
            </a:pPr>
            <a:r>
              <a:rPr lang="es-MX" dirty="0"/>
              <a:t>Gestión de procesos de negocio </a:t>
            </a:r>
            <a:r>
              <a:rPr lang="es-MX" dirty="0" err="1"/>
              <a:t>multi-etapa</a:t>
            </a:r>
            <a:r>
              <a:rPr lang="es-MX" dirty="0"/>
              <a:t>.</a:t>
            </a:r>
          </a:p>
          <a:p>
            <a:pPr marL="285750" indent="-285750" algn="just">
              <a:buFont typeface="Arial" panose="020B0604020202020204" pitchFamily="34" charset="0"/>
              <a:buChar char="•"/>
            </a:pPr>
            <a:endParaRPr lang="es-MX" sz="200" dirty="0"/>
          </a:p>
          <a:p>
            <a:pPr marL="285750" indent="-285750" algn="just">
              <a:buFont typeface="Arial" panose="020B0604020202020204" pitchFamily="34" charset="0"/>
              <a:buChar char="•"/>
            </a:pPr>
            <a:r>
              <a:rPr lang="es-MX" dirty="0"/>
              <a:t>Creación de </a:t>
            </a:r>
            <a:r>
              <a:rPr lang="es-MX" dirty="0" err="1"/>
              <a:t>SDKs</a:t>
            </a:r>
            <a:r>
              <a:rPr lang="es-MX" dirty="0"/>
              <a:t> o clientes API simplificados.</a:t>
            </a:r>
          </a:p>
          <a:p>
            <a:pPr marL="285750" indent="-285750" algn="just">
              <a:buFont typeface="Arial" panose="020B0604020202020204" pitchFamily="34" charset="0"/>
              <a:buChar char="•"/>
            </a:pPr>
            <a:endParaRPr lang="es-MX" sz="200" dirty="0"/>
          </a:p>
          <a:p>
            <a:pPr marL="285750" indent="-285750" algn="just">
              <a:buFont typeface="Arial" panose="020B0604020202020204" pitchFamily="34" charset="0"/>
              <a:buChar char="•"/>
            </a:pPr>
            <a:r>
              <a:rPr lang="es-MX" dirty="0"/>
              <a:t>Interacción con sistemas </a:t>
            </a:r>
            <a:r>
              <a:rPr lang="es-MX" dirty="0" err="1"/>
              <a:t>legacy</a:t>
            </a:r>
            <a:r>
              <a:rPr lang="es-MX" dirty="0"/>
              <a:t>.</a:t>
            </a:r>
          </a:p>
        </p:txBody>
      </p:sp>
      <p:pic>
        <p:nvPicPr>
          <p:cNvPr id="4" name="Imagen 3">
            <a:extLst>
              <a:ext uri="{FF2B5EF4-FFF2-40B4-BE49-F238E27FC236}">
                <a16:creationId xmlns:a16="http://schemas.microsoft.com/office/drawing/2014/main" id="{8A3C1233-D7FF-4D1B-9B76-5A47C175A3EB}"/>
              </a:ext>
            </a:extLst>
          </p:cNvPr>
          <p:cNvPicPr>
            <a:picLocks noChangeAspect="1"/>
          </p:cNvPicPr>
          <p:nvPr/>
        </p:nvPicPr>
        <p:blipFill>
          <a:blip r:embed="rId5"/>
          <a:stretch>
            <a:fillRect/>
          </a:stretch>
        </p:blipFill>
        <p:spPr>
          <a:xfrm>
            <a:off x="7017182" y="2713259"/>
            <a:ext cx="5174818" cy="3511484"/>
          </a:xfrm>
          <a:prstGeom prst="rect">
            <a:avLst/>
          </a:prstGeom>
        </p:spPr>
      </p:pic>
      <p:sp>
        <p:nvSpPr>
          <p:cNvPr id="5" name="Rectángulo 4">
            <a:extLst>
              <a:ext uri="{FF2B5EF4-FFF2-40B4-BE49-F238E27FC236}">
                <a16:creationId xmlns:a16="http://schemas.microsoft.com/office/drawing/2014/main" id="{65C786EF-6878-4B07-98C2-8442288EC243}"/>
              </a:ext>
            </a:extLst>
          </p:cNvPr>
          <p:cNvSpPr/>
          <p:nvPr/>
        </p:nvSpPr>
        <p:spPr>
          <a:xfrm>
            <a:off x="5640442" y="2175326"/>
            <a:ext cx="1516572" cy="1169551"/>
          </a:xfrm>
          <a:prstGeom prst="rect">
            <a:avLst/>
          </a:prstGeom>
        </p:spPr>
        <p:txBody>
          <a:bodyPr wrap="square">
            <a:spAutoFit/>
          </a:bodyPr>
          <a:lstStyle/>
          <a:p>
            <a:pPr algn="ctr"/>
            <a:r>
              <a:rPr lang="es-MX" sz="1400" dirty="0"/>
              <a:t>Cuando necesitas desacoplar librerías/frameworks complejos del código cliente.</a:t>
            </a:r>
            <a:endParaRPr lang="es-CO" sz="1400" dirty="0"/>
          </a:p>
        </p:txBody>
      </p:sp>
    </p:spTree>
    <p:extLst>
      <p:ext uri="{BB962C8B-B14F-4D97-AF65-F5344CB8AC3E}">
        <p14:creationId xmlns:p14="http://schemas.microsoft.com/office/powerpoint/2010/main" val="2111719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13" name="Imagen 12">
            <a:hlinkClick r:id="" action="ppaction://hlinkshowjump?jump=previousslide"/>
          </p:cNvPr>
          <p:cNvPicPr>
            <a:picLocks noChangeAspect="1"/>
          </p:cNvPicPr>
          <p:nvPr/>
        </p:nvPicPr>
        <p:blipFill rotWithShape="1">
          <a:blip r:embed="rId4" cstate="print">
            <a:extLst>
              <a:ext uri="{28A0092B-C50C-407E-A947-70E740481C1C}">
                <a14:useLocalDpi xmlns:a14="http://schemas.microsoft.com/office/drawing/2010/main" val="0"/>
              </a:ext>
            </a:extLst>
          </a:blip>
          <a:srcRect r="79898" b="52005"/>
          <a:stretch/>
        </p:blipFill>
        <p:spPr>
          <a:xfrm>
            <a:off x="244698" y="6121096"/>
            <a:ext cx="563059" cy="563039"/>
          </a:xfrm>
          <a:prstGeom prst="rect">
            <a:avLst/>
          </a:prstGeom>
        </p:spPr>
      </p:pic>
      <p:pic>
        <p:nvPicPr>
          <p:cNvPr id="14" name="Imagen 13">
            <a:hlinkClick r:id="" action="ppaction://hlinkshowjump?jump=nextslide"/>
          </p:cNvPr>
          <p:cNvPicPr>
            <a:picLocks noChangeAspect="1"/>
          </p:cNvPicPr>
          <p:nvPr/>
        </p:nvPicPr>
        <p:blipFill rotWithShape="1">
          <a:blip r:embed="rId4" cstate="print">
            <a:extLst>
              <a:ext uri="{28A0092B-C50C-407E-A947-70E740481C1C}">
                <a14:useLocalDpi xmlns:a14="http://schemas.microsoft.com/office/drawing/2010/main" val="0"/>
              </a:ext>
            </a:extLst>
          </a:blip>
          <a:srcRect r="79898" b="52005"/>
          <a:stretch/>
        </p:blipFill>
        <p:spPr>
          <a:xfrm rot="10800000">
            <a:off x="881418" y="6121095"/>
            <a:ext cx="563059" cy="563039"/>
          </a:xfrm>
          <a:prstGeom prst="rect">
            <a:avLst/>
          </a:prstGeom>
        </p:spPr>
      </p:pic>
      <p:sp>
        <p:nvSpPr>
          <p:cNvPr id="7" name="Rectángulo 6">
            <a:extLst>
              <a:ext uri="{FF2B5EF4-FFF2-40B4-BE49-F238E27FC236}">
                <a16:creationId xmlns:a16="http://schemas.microsoft.com/office/drawing/2014/main" id="{53784206-C25B-42E5-B52E-5A15AED1C967}"/>
              </a:ext>
            </a:extLst>
          </p:cNvPr>
          <p:cNvSpPr/>
          <p:nvPr/>
        </p:nvSpPr>
        <p:spPr>
          <a:xfrm>
            <a:off x="1727201" y="0"/>
            <a:ext cx="10464800" cy="307777"/>
          </a:xfrm>
          <a:prstGeom prst="rect">
            <a:avLst/>
          </a:prstGeom>
          <a:noFill/>
        </p:spPr>
        <p:txBody>
          <a:bodyPr wrap="square">
            <a:spAutoFit/>
          </a:bodyPr>
          <a:lstStyle/>
          <a:p>
            <a:pPr algn="r"/>
            <a:r>
              <a:rPr lang="es-ES" sz="1400" b="1" dirty="0">
                <a:solidFill>
                  <a:schemeClr val="accent2"/>
                </a:solidFill>
              </a:rPr>
              <a:t>UNIDAD 3. PATRONES CREACIONALES </a:t>
            </a:r>
            <a:r>
              <a:rPr lang="es-ES" sz="1400" b="1" dirty="0"/>
              <a:t>-</a:t>
            </a:r>
            <a:r>
              <a:rPr lang="es-ES" sz="1400" b="1" dirty="0">
                <a:solidFill>
                  <a:schemeClr val="accent2"/>
                </a:solidFill>
              </a:rPr>
              <a:t> </a:t>
            </a:r>
            <a:r>
              <a:rPr lang="es-ES" sz="1400" b="1" dirty="0">
                <a:solidFill>
                  <a:schemeClr val="accent1"/>
                </a:solidFill>
              </a:rPr>
              <a:t>MODULO DE PATRONES DE DISEÑO DE SOFTWARE </a:t>
            </a:r>
          </a:p>
        </p:txBody>
      </p:sp>
      <p:sp>
        <p:nvSpPr>
          <p:cNvPr id="11" name="CuadroTexto 10">
            <a:extLst>
              <a:ext uri="{FF2B5EF4-FFF2-40B4-BE49-F238E27FC236}">
                <a16:creationId xmlns:a16="http://schemas.microsoft.com/office/drawing/2014/main" id="{E2690717-B53E-47C7-B618-505D804D774B}"/>
              </a:ext>
            </a:extLst>
          </p:cNvPr>
          <p:cNvSpPr txBox="1"/>
          <p:nvPr/>
        </p:nvSpPr>
        <p:spPr>
          <a:xfrm>
            <a:off x="372534" y="1031368"/>
            <a:ext cx="11404600" cy="523220"/>
          </a:xfrm>
          <a:prstGeom prst="rect">
            <a:avLst/>
          </a:prstGeom>
          <a:solidFill>
            <a:schemeClr val="bg1">
              <a:lumMod val="85000"/>
            </a:schemeClr>
          </a:solidFill>
        </p:spPr>
        <p:txBody>
          <a:bodyPr wrap="square" rtlCol="0">
            <a:spAutoFit/>
          </a:bodyPr>
          <a:lstStyle/>
          <a:p>
            <a:r>
              <a:rPr lang="es-MX" sz="2800" b="1" dirty="0">
                <a:solidFill>
                  <a:schemeClr val="accent6">
                    <a:lumMod val="75000"/>
                  </a:schemeClr>
                </a:solidFill>
                <a:latin typeface="Arial" panose="020B0604020202020204" pitchFamily="34" charset="0"/>
                <a:cs typeface="Arial" panose="020B0604020202020204" pitchFamily="34" charset="0"/>
              </a:rPr>
              <a:t>Patrones Estructurales – </a:t>
            </a:r>
            <a:r>
              <a:rPr lang="es-MX" sz="2800" b="1" dirty="0">
                <a:solidFill>
                  <a:srgbClr val="FF0000"/>
                </a:solidFill>
                <a:latin typeface="Arial" panose="020B0604020202020204" pitchFamily="34" charset="0"/>
                <a:cs typeface="Arial" panose="020B0604020202020204" pitchFamily="34" charset="0"/>
              </a:rPr>
              <a:t>Facade</a:t>
            </a:r>
            <a:endParaRPr lang="es-CO" sz="2800" b="1" dirty="0">
              <a:solidFill>
                <a:srgbClr val="FF0000"/>
              </a:solidFill>
              <a:latin typeface="Arial" panose="020B0604020202020204" pitchFamily="34" charset="0"/>
              <a:cs typeface="Arial" panose="020B0604020202020204" pitchFamily="34" charset="0"/>
            </a:endParaRPr>
          </a:p>
        </p:txBody>
      </p:sp>
      <p:pic>
        <p:nvPicPr>
          <p:cNvPr id="4" name="Imagen 3">
            <a:extLst>
              <a:ext uri="{FF2B5EF4-FFF2-40B4-BE49-F238E27FC236}">
                <a16:creationId xmlns:a16="http://schemas.microsoft.com/office/drawing/2014/main" id="{B00F1075-AA41-4720-A942-C14891A31868}"/>
              </a:ext>
            </a:extLst>
          </p:cNvPr>
          <p:cNvPicPr>
            <a:picLocks noChangeAspect="1"/>
          </p:cNvPicPr>
          <p:nvPr/>
        </p:nvPicPr>
        <p:blipFill>
          <a:blip r:embed="rId5"/>
          <a:stretch>
            <a:fillRect/>
          </a:stretch>
        </p:blipFill>
        <p:spPr>
          <a:xfrm>
            <a:off x="7661177" y="2248771"/>
            <a:ext cx="4361490" cy="3494149"/>
          </a:xfrm>
          <a:prstGeom prst="rect">
            <a:avLst/>
          </a:prstGeom>
        </p:spPr>
      </p:pic>
      <p:sp>
        <p:nvSpPr>
          <p:cNvPr id="8" name="Rectangle 2">
            <a:extLst>
              <a:ext uri="{FF2B5EF4-FFF2-40B4-BE49-F238E27FC236}">
                <a16:creationId xmlns:a16="http://schemas.microsoft.com/office/drawing/2014/main" id="{1A423CCC-4C23-45EE-9299-139DD3BF50DE}"/>
              </a:ext>
            </a:extLst>
          </p:cNvPr>
          <p:cNvSpPr>
            <a:spLocks noChangeArrowheads="1"/>
          </p:cNvSpPr>
          <p:nvPr/>
        </p:nvSpPr>
        <p:spPr bwMode="auto">
          <a:xfrm>
            <a:off x="372535" y="1753022"/>
            <a:ext cx="7249140" cy="30623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s-MX" altLang="es-MX" sz="1500" b="1" i="0" u="none" strike="noStrike" cap="none" normalizeH="0" baseline="0" dirty="0">
                <a:ln>
                  <a:noFill/>
                </a:ln>
                <a:solidFill>
                  <a:schemeClr val="accent6"/>
                </a:solidFill>
                <a:effectLst/>
              </a:rPr>
              <a:t>✅ Ventajas</a:t>
            </a:r>
          </a:p>
          <a:p>
            <a:pPr marL="0" marR="0" lvl="0" indent="0" algn="just" defTabSz="914400" rtl="0" eaLnBrk="0" fontAlgn="base" latinLnBrk="0" hangingPunct="0">
              <a:lnSpc>
                <a:spcPct val="100000"/>
              </a:lnSpc>
              <a:spcBef>
                <a:spcPct val="0"/>
              </a:spcBef>
              <a:spcAft>
                <a:spcPct val="0"/>
              </a:spcAft>
              <a:buClrTx/>
              <a:buSzTx/>
              <a:tabLst/>
            </a:pPr>
            <a:endParaRPr lang="es-MX" altLang="es-MX" sz="1500" b="1" dirty="0"/>
          </a:p>
          <a:p>
            <a:pPr marL="285750" lvl="0" indent="-285750" algn="just" eaLnBrk="0" fontAlgn="base" hangingPunct="0">
              <a:spcBef>
                <a:spcPct val="0"/>
              </a:spcBef>
              <a:spcAft>
                <a:spcPct val="0"/>
              </a:spcAft>
              <a:buFont typeface="Arial" panose="020B0604020202020204" pitchFamily="34" charset="0"/>
              <a:buChar char="•"/>
            </a:pPr>
            <a:r>
              <a:rPr lang="es-MX" sz="1600" b="1" dirty="0"/>
              <a:t>Reduce el acoplamiento. </a:t>
            </a:r>
            <a:r>
              <a:rPr lang="es-MX" sz="1600" dirty="0"/>
              <a:t>El cliente no necesita conocer los detalles del subsistema. </a:t>
            </a:r>
          </a:p>
          <a:p>
            <a:pPr marL="285750" lvl="0" indent="-285750" algn="just" eaLnBrk="0" fontAlgn="base" hangingPunct="0">
              <a:spcBef>
                <a:spcPct val="0"/>
              </a:spcBef>
              <a:spcAft>
                <a:spcPct val="0"/>
              </a:spcAft>
              <a:buFont typeface="Arial" panose="020B0604020202020204" pitchFamily="34" charset="0"/>
              <a:buChar char="•"/>
            </a:pPr>
            <a:r>
              <a:rPr lang="es-MX" sz="1600" b="1" dirty="0"/>
              <a:t>Oculta la complejidad interna. </a:t>
            </a:r>
            <a:r>
              <a:rPr lang="es-MX" sz="1600" dirty="0"/>
              <a:t>Expone una API simple y enfocada en casos de negocio.</a:t>
            </a:r>
          </a:p>
          <a:p>
            <a:pPr marL="285750" lvl="0" indent="-285750" algn="just" eaLnBrk="0" fontAlgn="base" hangingPunct="0">
              <a:spcBef>
                <a:spcPct val="0"/>
              </a:spcBef>
              <a:spcAft>
                <a:spcPct val="0"/>
              </a:spcAft>
              <a:buFont typeface="Arial" panose="020B0604020202020204" pitchFamily="34" charset="0"/>
              <a:buChar char="•"/>
            </a:pPr>
            <a:r>
              <a:rPr lang="es-MX" sz="1600" b="1" dirty="0"/>
              <a:t>Facilita el mantenimiento. </a:t>
            </a:r>
            <a:r>
              <a:rPr lang="es-MX" sz="1600" dirty="0"/>
              <a:t>Cambios internos no afectan al cliente mientras la fachada no cambie.</a:t>
            </a:r>
          </a:p>
          <a:p>
            <a:pPr marL="285750" lvl="0" indent="-285750" algn="just" eaLnBrk="0" fontAlgn="base" hangingPunct="0">
              <a:spcBef>
                <a:spcPct val="0"/>
              </a:spcBef>
              <a:spcAft>
                <a:spcPct val="0"/>
              </a:spcAft>
              <a:buFont typeface="Arial" panose="020B0604020202020204" pitchFamily="34" charset="0"/>
              <a:buChar char="•"/>
            </a:pPr>
            <a:r>
              <a:rPr lang="es-MX" sz="1600" b="1" dirty="0"/>
              <a:t>Mejora la legibilidad del código. </a:t>
            </a:r>
            <a:r>
              <a:rPr lang="es-MX" sz="1600" dirty="0"/>
              <a:t>Interfaces simples, menos ruido de bajo nivel</a:t>
            </a:r>
          </a:p>
          <a:p>
            <a:pPr marL="285750" lvl="0" indent="-285750" algn="just" eaLnBrk="0" fontAlgn="base" hangingPunct="0">
              <a:spcBef>
                <a:spcPct val="0"/>
              </a:spcBef>
              <a:spcAft>
                <a:spcPct val="0"/>
              </a:spcAft>
              <a:buFont typeface="Arial" panose="020B0604020202020204" pitchFamily="34" charset="0"/>
              <a:buChar char="•"/>
            </a:pPr>
            <a:r>
              <a:rPr lang="es-MX" sz="1600" b="1" dirty="0"/>
              <a:t>Facilita pruebas unitarias. </a:t>
            </a:r>
            <a:r>
              <a:rPr lang="es-MX" sz="1600" dirty="0"/>
              <a:t>Puedes probar el facade como unidad, sin preocuparte por la orquestación interna.</a:t>
            </a:r>
          </a:p>
          <a:p>
            <a:pPr marL="285750" lvl="0" indent="-285750" algn="just" eaLnBrk="0" fontAlgn="base" hangingPunct="0">
              <a:spcBef>
                <a:spcPct val="0"/>
              </a:spcBef>
              <a:spcAft>
                <a:spcPct val="0"/>
              </a:spcAft>
              <a:buFont typeface="Arial" panose="020B0604020202020204" pitchFamily="34" charset="0"/>
              <a:buChar char="•"/>
            </a:pPr>
            <a:endParaRPr kumimoji="0" lang="es-MX" altLang="es-MX" sz="1500" i="0" u="none" strike="noStrike" cap="none" normalizeH="0" baseline="0" dirty="0">
              <a:ln>
                <a:noFill/>
              </a:ln>
              <a:solidFill>
                <a:schemeClr val="tx1"/>
              </a:solidFill>
              <a:effectLst/>
              <a:latin typeface="Arial" panose="020B0604020202020204" pitchFamily="34" charset="0"/>
            </a:endParaRPr>
          </a:p>
        </p:txBody>
      </p:sp>
      <p:sp>
        <p:nvSpPr>
          <p:cNvPr id="10" name="Rectangle 4">
            <a:extLst>
              <a:ext uri="{FF2B5EF4-FFF2-40B4-BE49-F238E27FC236}">
                <a16:creationId xmlns:a16="http://schemas.microsoft.com/office/drawing/2014/main" id="{A1C2B401-6E7A-4DE4-B085-0CC88362454C}"/>
              </a:ext>
            </a:extLst>
          </p:cNvPr>
          <p:cNvSpPr>
            <a:spLocks noChangeArrowheads="1"/>
          </p:cNvSpPr>
          <p:nvPr/>
        </p:nvSpPr>
        <p:spPr bwMode="auto">
          <a:xfrm>
            <a:off x="372534" y="4678123"/>
            <a:ext cx="7249140" cy="1938992"/>
          </a:xfrm>
          <a:prstGeom prst="rect">
            <a:avLst/>
          </a:prstGeom>
          <a:solidFill>
            <a:schemeClr val="bg1"/>
          </a:solidFill>
          <a:ln>
            <a:noFill/>
          </a:ln>
          <a:effectLs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s-MX" altLang="es-MX" sz="1500" b="1" i="0" u="none" strike="noStrike" cap="none" normalizeH="0" baseline="0" dirty="0">
                <a:ln>
                  <a:noFill/>
                </a:ln>
                <a:solidFill>
                  <a:srgbClr val="FF0000"/>
                </a:solidFill>
                <a:effectLst/>
              </a:rPr>
              <a:t>❌ Desventajas</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s-MX" altLang="es-MX" sz="1500" b="1" i="0" u="none" strike="noStrike" cap="none" normalizeH="0" baseline="0" dirty="0">
              <a:ln>
                <a:noFill/>
              </a:ln>
              <a:solidFill>
                <a:srgbClr val="FF0000"/>
              </a:solidFill>
              <a:effectLst/>
            </a:endParaRP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s-MX" altLang="es-MX" sz="1500" b="1" dirty="0"/>
              <a:t>Puede esconder demasiado.  </a:t>
            </a:r>
            <a:r>
              <a:rPr lang="es-MX" altLang="es-MX" sz="1500" dirty="0"/>
              <a:t>Si la fachada abstrae en exceso, puede ser difícil diagnosticar problemas internos.</a:t>
            </a: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s-MX" altLang="es-MX" sz="1500" b="1" dirty="0"/>
              <a:t>Sobrecarga de diseño. </a:t>
            </a:r>
            <a:r>
              <a:rPr lang="es-MX" altLang="es-MX" sz="1500" dirty="0"/>
              <a:t>Si no hay suficiente complejidad, puede ser innecesario y sobre diseñado.</a:t>
            </a: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s-MX" altLang="es-MX" sz="1500" b="1" dirty="0"/>
              <a:t>Riesgo de convertirse en Dios-</a:t>
            </a:r>
            <a:r>
              <a:rPr lang="es-MX" altLang="es-MX" sz="1500" b="1" dirty="0" err="1"/>
              <a:t>Object</a:t>
            </a:r>
            <a:r>
              <a:rPr lang="es-MX" altLang="es-MX" sz="1500" b="1" dirty="0"/>
              <a:t>. </a:t>
            </a:r>
            <a:r>
              <a:rPr lang="es-MX" altLang="es-MX" sz="1500" dirty="0"/>
              <a:t>Mal aplicado, el facade puede centralizar demasiadas responsabilidades.</a:t>
            </a:r>
            <a:endParaRPr kumimoji="0" lang="es-MX" altLang="es-MX" sz="1500" i="0" u="none" strike="noStrike" cap="none" normalizeH="0" baseline="0" dirty="0">
              <a:ln>
                <a:noFill/>
              </a:ln>
              <a:solidFill>
                <a:schemeClr val="tx1"/>
              </a:solidFill>
              <a:effectLst/>
            </a:endParaRPr>
          </a:p>
        </p:txBody>
      </p:sp>
    </p:spTree>
    <p:extLst>
      <p:ext uri="{BB962C8B-B14F-4D97-AF65-F5344CB8AC3E}">
        <p14:creationId xmlns:p14="http://schemas.microsoft.com/office/powerpoint/2010/main" val="230033954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13" name="Imagen 12">
            <a:hlinkClick r:id="" action="ppaction://hlinkshowjump?jump=previousslide"/>
          </p:cNvPr>
          <p:cNvPicPr>
            <a:picLocks noChangeAspect="1"/>
          </p:cNvPicPr>
          <p:nvPr/>
        </p:nvPicPr>
        <p:blipFill rotWithShape="1">
          <a:blip r:embed="rId4" cstate="print">
            <a:extLst>
              <a:ext uri="{28A0092B-C50C-407E-A947-70E740481C1C}">
                <a14:useLocalDpi xmlns:a14="http://schemas.microsoft.com/office/drawing/2010/main" val="0"/>
              </a:ext>
            </a:extLst>
          </a:blip>
          <a:srcRect r="79898" b="52005"/>
          <a:stretch/>
        </p:blipFill>
        <p:spPr>
          <a:xfrm>
            <a:off x="244698" y="6121096"/>
            <a:ext cx="563059" cy="563039"/>
          </a:xfrm>
          <a:prstGeom prst="rect">
            <a:avLst/>
          </a:prstGeom>
        </p:spPr>
      </p:pic>
      <p:pic>
        <p:nvPicPr>
          <p:cNvPr id="14" name="Imagen 13">
            <a:hlinkClick r:id="" action="ppaction://hlinkshowjump?jump=nextslide"/>
          </p:cNvPr>
          <p:cNvPicPr>
            <a:picLocks noChangeAspect="1"/>
          </p:cNvPicPr>
          <p:nvPr/>
        </p:nvPicPr>
        <p:blipFill rotWithShape="1">
          <a:blip r:embed="rId4" cstate="print">
            <a:extLst>
              <a:ext uri="{28A0092B-C50C-407E-A947-70E740481C1C}">
                <a14:useLocalDpi xmlns:a14="http://schemas.microsoft.com/office/drawing/2010/main" val="0"/>
              </a:ext>
            </a:extLst>
          </a:blip>
          <a:srcRect r="79898" b="52005"/>
          <a:stretch/>
        </p:blipFill>
        <p:spPr>
          <a:xfrm rot="10800000">
            <a:off x="881418" y="6121095"/>
            <a:ext cx="563059" cy="563039"/>
          </a:xfrm>
          <a:prstGeom prst="rect">
            <a:avLst/>
          </a:prstGeom>
        </p:spPr>
      </p:pic>
      <p:sp>
        <p:nvSpPr>
          <p:cNvPr id="7" name="Rectángulo 6">
            <a:extLst>
              <a:ext uri="{FF2B5EF4-FFF2-40B4-BE49-F238E27FC236}">
                <a16:creationId xmlns:a16="http://schemas.microsoft.com/office/drawing/2014/main" id="{53784206-C25B-42E5-B52E-5A15AED1C967}"/>
              </a:ext>
            </a:extLst>
          </p:cNvPr>
          <p:cNvSpPr/>
          <p:nvPr/>
        </p:nvSpPr>
        <p:spPr>
          <a:xfrm>
            <a:off x="1727201" y="0"/>
            <a:ext cx="10464800" cy="307777"/>
          </a:xfrm>
          <a:prstGeom prst="rect">
            <a:avLst/>
          </a:prstGeom>
          <a:noFill/>
        </p:spPr>
        <p:txBody>
          <a:bodyPr wrap="square">
            <a:spAutoFit/>
          </a:bodyPr>
          <a:lstStyle/>
          <a:p>
            <a:pPr algn="r"/>
            <a:r>
              <a:rPr lang="es-ES" sz="1400" b="1" dirty="0">
                <a:solidFill>
                  <a:schemeClr val="accent2"/>
                </a:solidFill>
              </a:rPr>
              <a:t>UNIDAD 3. PATRONES CREACIONALES </a:t>
            </a:r>
            <a:r>
              <a:rPr lang="es-ES" sz="1400" b="1" dirty="0"/>
              <a:t>-</a:t>
            </a:r>
            <a:r>
              <a:rPr lang="es-ES" sz="1400" b="1" dirty="0">
                <a:solidFill>
                  <a:schemeClr val="accent2"/>
                </a:solidFill>
              </a:rPr>
              <a:t> </a:t>
            </a:r>
            <a:r>
              <a:rPr lang="es-ES" sz="1400" b="1" dirty="0">
                <a:solidFill>
                  <a:schemeClr val="accent1"/>
                </a:solidFill>
              </a:rPr>
              <a:t>MODULO DE PATRONES DE DISEÑO DE SOFTWARE </a:t>
            </a:r>
          </a:p>
        </p:txBody>
      </p:sp>
      <p:sp>
        <p:nvSpPr>
          <p:cNvPr id="11" name="CuadroTexto 10">
            <a:extLst>
              <a:ext uri="{FF2B5EF4-FFF2-40B4-BE49-F238E27FC236}">
                <a16:creationId xmlns:a16="http://schemas.microsoft.com/office/drawing/2014/main" id="{E2690717-B53E-47C7-B618-505D804D774B}"/>
              </a:ext>
            </a:extLst>
          </p:cNvPr>
          <p:cNvSpPr txBox="1"/>
          <p:nvPr/>
        </p:nvSpPr>
        <p:spPr>
          <a:xfrm>
            <a:off x="372534" y="1031368"/>
            <a:ext cx="11404600" cy="523220"/>
          </a:xfrm>
          <a:prstGeom prst="rect">
            <a:avLst/>
          </a:prstGeom>
          <a:solidFill>
            <a:schemeClr val="bg1">
              <a:lumMod val="85000"/>
            </a:schemeClr>
          </a:solidFill>
        </p:spPr>
        <p:txBody>
          <a:bodyPr wrap="square" rtlCol="0">
            <a:spAutoFit/>
          </a:bodyPr>
          <a:lstStyle/>
          <a:p>
            <a:r>
              <a:rPr lang="es-MX" sz="2800" b="1" dirty="0">
                <a:solidFill>
                  <a:schemeClr val="accent6">
                    <a:lumMod val="75000"/>
                  </a:schemeClr>
                </a:solidFill>
                <a:latin typeface="Arial" panose="020B0604020202020204" pitchFamily="34" charset="0"/>
                <a:cs typeface="Arial" panose="020B0604020202020204" pitchFamily="34" charset="0"/>
              </a:rPr>
              <a:t>Patrones Estructurales – </a:t>
            </a:r>
            <a:r>
              <a:rPr lang="es-MX" sz="2800" b="1" dirty="0">
                <a:solidFill>
                  <a:srgbClr val="FF0000"/>
                </a:solidFill>
                <a:latin typeface="Arial" panose="020B0604020202020204" pitchFamily="34" charset="0"/>
                <a:cs typeface="Arial" panose="020B0604020202020204" pitchFamily="34" charset="0"/>
              </a:rPr>
              <a:t>Facade</a:t>
            </a:r>
            <a:endParaRPr lang="es-CO" sz="2800" b="1" dirty="0">
              <a:solidFill>
                <a:srgbClr val="FF0000"/>
              </a:solidFill>
              <a:latin typeface="Arial" panose="020B0604020202020204" pitchFamily="34" charset="0"/>
              <a:cs typeface="Arial" panose="020B0604020202020204" pitchFamily="34" charset="0"/>
            </a:endParaRPr>
          </a:p>
        </p:txBody>
      </p:sp>
      <p:pic>
        <p:nvPicPr>
          <p:cNvPr id="2" name="Imagen 1">
            <a:extLst>
              <a:ext uri="{FF2B5EF4-FFF2-40B4-BE49-F238E27FC236}">
                <a16:creationId xmlns:a16="http://schemas.microsoft.com/office/drawing/2014/main" id="{805E967D-BAE3-42C4-AD60-BC96C52702D6}"/>
              </a:ext>
            </a:extLst>
          </p:cNvPr>
          <p:cNvPicPr>
            <a:picLocks noChangeAspect="1"/>
          </p:cNvPicPr>
          <p:nvPr/>
        </p:nvPicPr>
        <p:blipFill>
          <a:blip r:embed="rId5"/>
          <a:stretch>
            <a:fillRect/>
          </a:stretch>
        </p:blipFill>
        <p:spPr>
          <a:xfrm>
            <a:off x="881418" y="2017546"/>
            <a:ext cx="4301911" cy="2138178"/>
          </a:xfrm>
          <a:prstGeom prst="rect">
            <a:avLst/>
          </a:prstGeom>
        </p:spPr>
      </p:pic>
      <p:sp>
        <p:nvSpPr>
          <p:cNvPr id="3" name="CuadroTexto 2">
            <a:extLst>
              <a:ext uri="{FF2B5EF4-FFF2-40B4-BE49-F238E27FC236}">
                <a16:creationId xmlns:a16="http://schemas.microsoft.com/office/drawing/2014/main" id="{899A6E03-0C84-4BF5-808C-F3DA17708E1D}"/>
              </a:ext>
            </a:extLst>
          </p:cNvPr>
          <p:cNvSpPr txBox="1"/>
          <p:nvPr/>
        </p:nvSpPr>
        <p:spPr>
          <a:xfrm>
            <a:off x="401325" y="1648213"/>
            <a:ext cx="1407501" cy="369332"/>
          </a:xfrm>
          <a:prstGeom prst="rect">
            <a:avLst/>
          </a:prstGeom>
          <a:noFill/>
        </p:spPr>
        <p:txBody>
          <a:bodyPr wrap="none" rtlCol="0">
            <a:spAutoFit/>
          </a:bodyPr>
          <a:lstStyle/>
          <a:p>
            <a:r>
              <a:rPr lang="es-MX" dirty="0"/>
              <a:t>Sub Sistemas</a:t>
            </a:r>
            <a:endParaRPr lang="es-CO" dirty="0"/>
          </a:p>
        </p:txBody>
      </p:sp>
      <p:pic>
        <p:nvPicPr>
          <p:cNvPr id="4" name="Imagen 3">
            <a:extLst>
              <a:ext uri="{FF2B5EF4-FFF2-40B4-BE49-F238E27FC236}">
                <a16:creationId xmlns:a16="http://schemas.microsoft.com/office/drawing/2014/main" id="{10293F0B-D01F-4751-B57A-344103F26293}"/>
              </a:ext>
            </a:extLst>
          </p:cNvPr>
          <p:cNvPicPr>
            <a:picLocks noChangeAspect="1"/>
          </p:cNvPicPr>
          <p:nvPr/>
        </p:nvPicPr>
        <p:blipFill>
          <a:blip r:embed="rId6"/>
          <a:stretch>
            <a:fillRect/>
          </a:stretch>
        </p:blipFill>
        <p:spPr>
          <a:xfrm>
            <a:off x="2198423" y="4312078"/>
            <a:ext cx="3781953" cy="2372056"/>
          </a:xfrm>
          <a:prstGeom prst="rect">
            <a:avLst/>
          </a:prstGeom>
        </p:spPr>
      </p:pic>
      <p:sp>
        <p:nvSpPr>
          <p:cNvPr id="12" name="CuadroTexto 11">
            <a:extLst>
              <a:ext uri="{FF2B5EF4-FFF2-40B4-BE49-F238E27FC236}">
                <a16:creationId xmlns:a16="http://schemas.microsoft.com/office/drawing/2014/main" id="{5742C33A-A39E-4FDA-87F4-D33985DC963D}"/>
              </a:ext>
            </a:extLst>
          </p:cNvPr>
          <p:cNvSpPr txBox="1"/>
          <p:nvPr/>
        </p:nvSpPr>
        <p:spPr>
          <a:xfrm>
            <a:off x="700035" y="5209787"/>
            <a:ext cx="1829540" cy="369332"/>
          </a:xfrm>
          <a:prstGeom prst="rect">
            <a:avLst/>
          </a:prstGeom>
          <a:noFill/>
        </p:spPr>
        <p:txBody>
          <a:bodyPr wrap="none" rtlCol="0">
            <a:spAutoFit/>
          </a:bodyPr>
          <a:lstStyle/>
          <a:p>
            <a:r>
              <a:rPr lang="es-MX" dirty="0"/>
              <a:t>Cliente sin facade</a:t>
            </a:r>
            <a:endParaRPr lang="es-CO" dirty="0"/>
          </a:p>
        </p:txBody>
      </p:sp>
      <p:pic>
        <p:nvPicPr>
          <p:cNvPr id="5" name="Imagen 4">
            <a:extLst>
              <a:ext uri="{FF2B5EF4-FFF2-40B4-BE49-F238E27FC236}">
                <a16:creationId xmlns:a16="http://schemas.microsoft.com/office/drawing/2014/main" id="{5A0950D3-B93F-43B1-9FB4-42F3EABC8A40}"/>
              </a:ext>
            </a:extLst>
          </p:cNvPr>
          <p:cNvPicPr>
            <a:picLocks noChangeAspect="1"/>
          </p:cNvPicPr>
          <p:nvPr/>
        </p:nvPicPr>
        <p:blipFill>
          <a:blip r:embed="rId7"/>
          <a:stretch>
            <a:fillRect/>
          </a:stretch>
        </p:blipFill>
        <p:spPr>
          <a:xfrm>
            <a:off x="6681717" y="1586854"/>
            <a:ext cx="4910650" cy="3172516"/>
          </a:xfrm>
          <a:prstGeom prst="rect">
            <a:avLst/>
          </a:prstGeom>
        </p:spPr>
      </p:pic>
      <p:sp>
        <p:nvSpPr>
          <p:cNvPr id="15" name="CuadroTexto 14">
            <a:extLst>
              <a:ext uri="{FF2B5EF4-FFF2-40B4-BE49-F238E27FC236}">
                <a16:creationId xmlns:a16="http://schemas.microsoft.com/office/drawing/2014/main" id="{F1AC9ECC-8AA7-45CC-B7FD-836C693B3E93}"/>
              </a:ext>
            </a:extLst>
          </p:cNvPr>
          <p:cNvSpPr txBox="1"/>
          <p:nvPr/>
        </p:nvSpPr>
        <p:spPr>
          <a:xfrm>
            <a:off x="9602870" y="1912666"/>
            <a:ext cx="838563" cy="369332"/>
          </a:xfrm>
          <a:prstGeom prst="rect">
            <a:avLst/>
          </a:prstGeom>
          <a:noFill/>
        </p:spPr>
        <p:txBody>
          <a:bodyPr wrap="none" rtlCol="0">
            <a:spAutoFit/>
          </a:bodyPr>
          <a:lstStyle/>
          <a:p>
            <a:r>
              <a:rPr lang="es-MX" dirty="0"/>
              <a:t>Facade</a:t>
            </a:r>
            <a:endParaRPr lang="es-CO" dirty="0"/>
          </a:p>
        </p:txBody>
      </p:sp>
      <p:pic>
        <p:nvPicPr>
          <p:cNvPr id="6" name="Imagen 5">
            <a:extLst>
              <a:ext uri="{FF2B5EF4-FFF2-40B4-BE49-F238E27FC236}">
                <a16:creationId xmlns:a16="http://schemas.microsoft.com/office/drawing/2014/main" id="{D2A24EB3-AC65-43B4-891A-A7EAAB62C43B}"/>
              </a:ext>
            </a:extLst>
          </p:cNvPr>
          <p:cNvPicPr>
            <a:picLocks noChangeAspect="1"/>
          </p:cNvPicPr>
          <p:nvPr/>
        </p:nvPicPr>
        <p:blipFill>
          <a:blip r:embed="rId8"/>
          <a:stretch>
            <a:fillRect/>
          </a:stretch>
        </p:blipFill>
        <p:spPr>
          <a:xfrm>
            <a:off x="7121261" y="5309246"/>
            <a:ext cx="4963218" cy="1267002"/>
          </a:xfrm>
          <a:prstGeom prst="rect">
            <a:avLst/>
          </a:prstGeom>
        </p:spPr>
      </p:pic>
      <p:sp>
        <p:nvSpPr>
          <p:cNvPr id="16" name="CuadroTexto 15">
            <a:extLst>
              <a:ext uri="{FF2B5EF4-FFF2-40B4-BE49-F238E27FC236}">
                <a16:creationId xmlns:a16="http://schemas.microsoft.com/office/drawing/2014/main" id="{C1448613-6BA1-4439-9B8C-C5180B443D90}"/>
              </a:ext>
            </a:extLst>
          </p:cNvPr>
          <p:cNvSpPr txBox="1"/>
          <p:nvPr/>
        </p:nvSpPr>
        <p:spPr>
          <a:xfrm>
            <a:off x="7039235" y="4901814"/>
            <a:ext cx="1904560" cy="369332"/>
          </a:xfrm>
          <a:prstGeom prst="rect">
            <a:avLst/>
          </a:prstGeom>
          <a:noFill/>
        </p:spPr>
        <p:txBody>
          <a:bodyPr wrap="none" rtlCol="0">
            <a:spAutoFit/>
          </a:bodyPr>
          <a:lstStyle/>
          <a:p>
            <a:r>
              <a:rPr lang="es-MX" dirty="0"/>
              <a:t>Cliente con facade</a:t>
            </a:r>
            <a:endParaRPr lang="es-CO" dirty="0"/>
          </a:p>
        </p:txBody>
      </p:sp>
    </p:spTree>
    <p:extLst>
      <p:ext uri="{BB962C8B-B14F-4D97-AF65-F5344CB8AC3E}">
        <p14:creationId xmlns:p14="http://schemas.microsoft.com/office/powerpoint/2010/main" val="22220817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5" grpId="0"/>
      <p:bldP spid="16" grpId="0"/>
    </p:bldLst>
  </p:timing>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13" name="Imagen 12">
            <a:hlinkClick r:id="" action="ppaction://hlinkshowjump?jump=previousslide"/>
          </p:cNvPr>
          <p:cNvPicPr>
            <a:picLocks noChangeAspect="1"/>
          </p:cNvPicPr>
          <p:nvPr/>
        </p:nvPicPr>
        <p:blipFill rotWithShape="1">
          <a:blip r:embed="rId4" cstate="print">
            <a:extLst>
              <a:ext uri="{28A0092B-C50C-407E-A947-70E740481C1C}">
                <a14:useLocalDpi xmlns:a14="http://schemas.microsoft.com/office/drawing/2010/main" val="0"/>
              </a:ext>
            </a:extLst>
          </a:blip>
          <a:srcRect r="79898" b="52005"/>
          <a:stretch/>
        </p:blipFill>
        <p:spPr>
          <a:xfrm>
            <a:off x="244698" y="6121096"/>
            <a:ext cx="563059" cy="563039"/>
          </a:xfrm>
          <a:prstGeom prst="rect">
            <a:avLst/>
          </a:prstGeom>
        </p:spPr>
      </p:pic>
      <p:pic>
        <p:nvPicPr>
          <p:cNvPr id="14" name="Imagen 13">
            <a:hlinkClick r:id="" action="ppaction://hlinkshowjump?jump=nextslide"/>
          </p:cNvPr>
          <p:cNvPicPr>
            <a:picLocks noChangeAspect="1"/>
          </p:cNvPicPr>
          <p:nvPr/>
        </p:nvPicPr>
        <p:blipFill rotWithShape="1">
          <a:blip r:embed="rId4" cstate="print">
            <a:extLst>
              <a:ext uri="{28A0092B-C50C-407E-A947-70E740481C1C}">
                <a14:useLocalDpi xmlns:a14="http://schemas.microsoft.com/office/drawing/2010/main" val="0"/>
              </a:ext>
            </a:extLst>
          </a:blip>
          <a:srcRect r="79898" b="52005"/>
          <a:stretch/>
        </p:blipFill>
        <p:spPr>
          <a:xfrm rot="10800000">
            <a:off x="881418" y="6121095"/>
            <a:ext cx="563059" cy="563039"/>
          </a:xfrm>
          <a:prstGeom prst="rect">
            <a:avLst/>
          </a:prstGeom>
        </p:spPr>
      </p:pic>
      <p:sp>
        <p:nvSpPr>
          <p:cNvPr id="7" name="Rectángulo 6">
            <a:extLst>
              <a:ext uri="{FF2B5EF4-FFF2-40B4-BE49-F238E27FC236}">
                <a16:creationId xmlns:a16="http://schemas.microsoft.com/office/drawing/2014/main" id="{53784206-C25B-42E5-B52E-5A15AED1C967}"/>
              </a:ext>
            </a:extLst>
          </p:cNvPr>
          <p:cNvSpPr/>
          <p:nvPr/>
        </p:nvSpPr>
        <p:spPr>
          <a:xfrm>
            <a:off x="1727201" y="0"/>
            <a:ext cx="10464800" cy="307777"/>
          </a:xfrm>
          <a:prstGeom prst="rect">
            <a:avLst/>
          </a:prstGeom>
          <a:noFill/>
        </p:spPr>
        <p:txBody>
          <a:bodyPr wrap="square">
            <a:spAutoFit/>
          </a:bodyPr>
          <a:lstStyle/>
          <a:p>
            <a:pPr algn="r"/>
            <a:r>
              <a:rPr lang="es-ES" sz="1400" b="1" dirty="0">
                <a:solidFill>
                  <a:schemeClr val="accent2"/>
                </a:solidFill>
              </a:rPr>
              <a:t>UNIDAD 3. PATRONES CREACIONALES </a:t>
            </a:r>
            <a:r>
              <a:rPr lang="es-ES" sz="1400" b="1" dirty="0"/>
              <a:t>-</a:t>
            </a:r>
            <a:r>
              <a:rPr lang="es-ES" sz="1400" b="1" dirty="0">
                <a:solidFill>
                  <a:schemeClr val="accent2"/>
                </a:solidFill>
              </a:rPr>
              <a:t> </a:t>
            </a:r>
            <a:r>
              <a:rPr lang="es-ES" sz="1400" b="1" dirty="0">
                <a:solidFill>
                  <a:schemeClr val="accent1"/>
                </a:solidFill>
              </a:rPr>
              <a:t>MODULO DE PATRONES DE DISEÑO DE SOFTWARE </a:t>
            </a:r>
          </a:p>
        </p:txBody>
      </p:sp>
      <p:sp>
        <p:nvSpPr>
          <p:cNvPr id="11" name="CuadroTexto 10">
            <a:extLst>
              <a:ext uri="{FF2B5EF4-FFF2-40B4-BE49-F238E27FC236}">
                <a16:creationId xmlns:a16="http://schemas.microsoft.com/office/drawing/2014/main" id="{E2690717-B53E-47C7-B618-505D804D774B}"/>
              </a:ext>
            </a:extLst>
          </p:cNvPr>
          <p:cNvSpPr txBox="1"/>
          <p:nvPr/>
        </p:nvSpPr>
        <p:spPr>
          <a:xfrm>
            <a:off x="372534" y="1031368"/>
            <a:ext cx="11404600" cy="523220"/>
          </a:xfrm>
          <a:prstGeom prst="rect">
            <a:avLst/>
          </a:prstGeom>
          <a:solidFill>
            <a:schemeClr val="bg1">
              <a:lumMod val="85000"/>
            </a:schemeClr>
          </a:solidFill>
        </p:spPr>
        <p:txBody>
          <a:bodyPr wrap="square" rtlCol="0">
            <a:spAutoFit/>
          </a:bodyPr>
          <a:lstStyle/>
          <a:p>
            <a:r>
              <a:rPr lang="es-MX" sz="2800" b="1" dirty="0">
                <a:solidFill>
                  <a:schemeClr val="accent6">
                    <a:lumMod val="75000"/>
                  </a:schemeClr>
                </a:solidFill>
                <a:latin typeface="Arial" panose="020B0604020202020204" pitchFamily="34" charset="0"/>
                <a:cs typeface="Arial" panose="020B0604020202020204" pitchFamily="34" charset="0"/>
              </a:rPr>
              <a:t>Patrones Estructurales – </a:t>
            </a:r>
            <a:r>
              <a:rPr lang="es-MX" sz="2800" b="1" dirty="0">
                <a:solidFill>
                  <a:srgbClr val="FF0000"/>
                </a:solidFill>
                <a:latin typeface="Arial" panose="020B0604020202020204" pitchFamily="34" charset="0"/>
                <a:cs typeface="Arial" panose="020B0604020202020204" pitchFamily="34" charset="0"/>
              </a:rPr>
              <a:t>Flyweight</a:t>
            </a:r>
            <a:endParaRPr lang="es-CO" sz="2800" b="1" dirty="0">
              <a:solidFill>
                <a:srgbClr val="FF0000"/>
              </a:solidFill>
              <a:latin typeface="Arial" panose="020B0604020202020204" pitchFamily="34" charset="0"/>
              <a:cs typeface="Arial" panose="020B0604020202020204" pitchFamily="34" charset="0"/>
            </a:endParaRPr>
          </a:p>
        </p:txBody>
      </p:sp>
      <p:sp>
        <p:nvSpPr>
          <p:cNvPr id="8" name="CuadroTexto 7">
            <a:extLst>
              <a:ext uri="{FF2B5EF4-FFF2-40B4-BE49-F238E27FC236}">
                <a16:creationId xmlns:a16="http://schemas.microsoft.com/office/drawing/2014/main" id="{94DDA6BD-72A0-4DD2-A854-9857189D1DE4}"/>
              </a:ext>
            </a:extLst>
          </p:cNvPr>
          <p:cNvSpPr txBox="1"/>
          <p:nvPr/>
        </p:nvSpPr>
        <p:spPr>
          <a:xfrm>
            <a:off x="372534" y="1785989"/>
            <a:ext cx="5366154" cy="1323439"/>
          </a:xfrm>
          <a:prstGeom prst="rect">
            <a:avLst/>
          </a:prstGeom>
          <a:solidFill>
            <a:schemeClr val="accent4">
              <a:lumMod val="40000"/>
              <a:lumOff val="60000"/>
            </a:schemeClr>
          </a:solidFill>
        </p:spPr>
        <p:txBody>
          <a:bodyPr wrap="square" rtlCol="0">
            <a:spAutoFit/>
          </a:bodyPr>
          <a:lstStyle/>
          <a:p>
            <a:pPr algn="ctr"/>
            <a:r>
              <a:rPr lang="es-MX" sz="2000" dirty="0"/>
              <a:t>El patrón </a:t>
            </a:r>
            <a:r>
              <a:rPr lang="es-MX" sz="2000" b="1" dirty="0"/>
              <a:t>Flyweight</a:t>
            </a:r>
            <a:r>
              <a:rPr lang="es-MX" sz="2000" dirty="0"/>
              <a:t> minimiza el uso de memoria compartiendo eficientemente datos comunes entre múltiples objetos similares, separando el estado intrínseco del extrínseco.</a:t>
            </a:r>
            <a:endParaRPr lang="es-MX" sz="4000" dirty="0"/>
          </a:p>
        </p:txBody>
      </p:sp>
      <p:sp>
        <p:nvSpPr>
          <p:cNvPr id="9" name="CuadroTexto 8">
            <a:extLst>
              <a:ext uri="{FF2B5EF4-FFF2-40B4-BE49-F238E27FC236}">
                <a16:creationId xmlns:a16="http://schemas.microsoft.com/office/drawing/2014/main" id="{E54C850D-E97C-4E7F-8770-2CE0D9F03EEC}"/>
              </a:ext>
            </a:extLst>
          </p:cNvPr>
          <p:cNvSpPr txBox="1"/>
          <p:nvPr/>
        </p:nvSpPr>
        <p:spPr>
          <a:xfrm>
            <a:off x="5938092" y="2278179"/>
            <a:ext cx="6009210" cy="3293209"/>
          </a:xfrm>
          <a:prstGeom prst="rect">
            <a:avLst/>
          </a:prstGeom>
          <a:solidFill>
            <a:schemeClr val="bg1"/>
          </a:solidFill>
        </p:spPr>
        <p:txBody>
          <a:bodyPr wrap="square" rtlCol="0">
            <a:spAutoFit/>
          </a:bodyPr>
          <a:lstStyle/>
          <a:p>
            <a:pPr marL="285750" indent="-285750" algn="just">
              <a:buFont typeface="Arial" panose="020B0604020202020204" pitchFamily="34" charset="0"/>
              <a:buChar char="•"/>
            </a:pPr>
            <a:r>
              <a:rPr lang="es-CO" sz="1600" b="1" dirty="0"/>
              <a:t>Centra su atención en la creación de objetos ligeros</a:t>
            </a:r>
            <a:r>
              <a:rPr lang="es-CO" sz="1600" dirty="0"/>
              <a:t>,  compartiendo las partes reutilizables con otros objetos.</a:t>
            </a:r>
          </a:p>
          <a:p>
            <a:pPr marL="285750" indent="-285750" algn="just">
              <a:buFont typeface="Arial" panose="020B0604020202020204" pitchFamily="34" charset="0"/>
              <a:buChar char="•"/>
            </a:pPr>
            <a:endParaRPr lang="es-CO" sz="1600" dirty="0"/>
          </a:p>
          <a:p>
            <a:pPr marL="285750" indent="-285750" algn="just">
              <a:buFont typeface="Arial" panose="020B0604020202020204" pitchFamily="34" charset="0"/>
              <a:buChar char="•"/>
            </a:pPr>
            <a:r>
              <a:rPr lang="es-CO" sz="1600" b="1" dirty="0"/>
              <a:t>Permite un manejo eficiente de memoria</a:t>
            </a:r>
            <a:r>
              <a:rPr lang="es-CO" sz="1600" dirty="0"/>
              <a:t>,  reduce la cantidad de memoria requerida por la aplicación.</a:t>
            </a:r>
          </a:p>
          <a:p>
            <a:pPr marL="285750" indent="-285750" algn="just">
              <a:buFont typeface="Arial" panose="020B0604020202020204" pitchFamily="34" charset="0"/>
              <a:buChar char="•"/>
            </a:pPr>
            <a:endParaRPr lang="es-CO" sz="1600" dirty="0"/>
          </a:p>
          <a:p>
            <a:pPr marL="285750" indent="-285750" algn="just">
              <a:buFont typeface="Arial" panose="020B0604020202020204" pitchFamily="34" charset="0"/>
              <a:buChar char="•"/>
            </a:pPr>
            <a:r>
              <a:rPr lang="es-CO" sz="1600" dirty="0"/>
              <a:t>Es útil cuando la optimización de recursos es primordial, este patrón </a:t>
            </a:r>
            <a:r>
              <a:rPr lang="es-CO" sz="1600" b="1" dirty="0"/>
              <a:t>elimina la redundancia de objetos con estados idénticos</a:t>
            </a:r>
            <a:r>
              <a:rPr lang="es-CO" sz="1600" dirty="0"/>
              <a:t>.</a:t>
            </a:r>
          </a:p>
          <a:p>
            <a:pPr marL="285750" indent="-285750" algn="just">
              <a:buFont typeface="Arial" panose="020B0604020202020204" pitchFamily="34" charset="0"/>
              <a:buChar char="•"/>
            </a:pPr>
            <a:endParaRPr lang="es-CO" sz="1600" dirty="0"/>
          </a:p>
          <a:p>
            <a:pPr marL="285750" indent="-285750" algn="just">
              <a:buFont typeface="Arial" panose="020B0604020202020204" pitchFamily="34" charset="0"/>
              <a:buChar char="•"/>
            </a:pPr>
            <a:r>
              <a:rPr lang="es-CO" sz="1600" dirty="0"/>
              <a:t>Divide los objetos en dos partes: estado</a:t>
            </a:r>
            <a:r>
              <a:rPr lang="es-CO" sz="1600" b="1" dirty="0"/>
              <a:t> intrínseco </a:t>
            </a:r>
            <a:r>
              <a:rPr lang="es-CO" sz="1600" dirty="0"/>
              <a:t>y estado </a:t>
            </a:r>
            <a:r>
              <a:rPr lang="es-CO" sz="1600" b="1" dirty="0"/>
              <a:t>extrínseco</a:t>
            </a:r>
            <a:r>
              <a:rPr lang="es-CO" sz="1600" dirty="0"/>
              <a:t>.</a:t>
            </a:r>
          </a:p>
          <a:p>
            <a:pPr marL="285750" indent="-285750" algn="just">
              <a:buFont typeface="Arial" panose="020B0604020202020204" pitchFamily="34" charset="0"/>
              <a:buChar char="•"/>
            </a:pPr>
            <a:endParaRPr lang="es-CO" sz="1600" dirty="0"/>
          </a:p>
          <a:p>
            <a:pPr marL="285750" indent="-285750" algn="just">
              <a:buFont typeface="Arial" panose="020B0604020202020204" pitchFamily="34" charset="0"/>
              <a:buChar char="•"/>
            </a:pPr>
            <a:r>
              <a:rPr lang="es-CO" sz="1600" dirty="0"/>
              <a:t>Utiliza cache para almacenar todos los estados intrínsecos (común)</a:t>
            </a:r>
          </a:p>
        </p:txBody>
      </p:sp>
      <p:sp>
        <p:nvSpPr>
          <p:cNvPr id="10" name="Rectángulo 9">
            <a:extLst>
              <a:ext uri="{FF2B5EF4-FFF2-40B4-BE49-F238E27FC236}">
                <a16:creationId xmlns:a16="http://schemas.microsoft.com/office/drawing/2014/main" id="{DB5F4AB9-7756-4380-94A1-C9820E63E956}"/>
              </a:ext>
            </a:extLst>
          </p:cNvPr>
          <p:cNvSpPr/>
          <p:nvPr/>
        </p:nvSpPr>
        <p:spPr>
          <a:xfrm>
            <a:off x="5938092" y="1785989"/>
            <a:ext cx="6009210" cy="369332"/>
          </a:xfrm>
          <a:prstGeom prst="rect">
            <a:avLst/>
          </a:prstGeom>
          <a:solidFill>
            <a:srgbClr val="92D050"/>
          </a:solidFill>
        </p:spPr>
        <p:txBody>
          <a:bodyPr wrap="square">
            <a:spAutoFit/>
          </a:bodyPr>
          <a:lstStyle/>
          <a:p>
            <a:pPr lvl="0" algn="ctr" eaLnBrk="0" fontAlgn="base" hangingPunct="0">
              <a:spcBef>
                <a:spcPct val="0"/>
              </a:spcBef>
              <a:spcAft>
                <a:spcPct val="0"/>
              </a:spcAft>
            </a:pPr>
            <a:r>
              <a:rPr lang="es-MX" altLang="es-MX" b="1" dirty="0"/>
              <a:t>Propósitos de </a:t>
            </a:r>
            <a:r>
              <a:rPr lang="es-MX" altLang="es-MX" b="1" dirty="0" err="1"/>
              <a:t>FlyWeight</a:t>
            </a:r>
            <a:endParaRPr lang="es-MX" altLang="es-MX" b="1" dirty="0"/>
          </a:p>
        </p:txBody>
      </p:sp>
      <p:pic>
        <p:nvPicPr>
          <p:cNvPr id="3074" name="Picture 2" descr="Estructura del patrón de diseño Flyweight">
            <a:extLst>
              <a:ext uri="{FF2B5EF4-FFF2-40B4-BE49-F238E27FC236}">
                <a16:creationId xmlns:a16="http://schemas.microsoft.com/office/drawing/2014/main" id="{1A312C74-95A7-48CB-8F8D-6CC84AFF6FE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4150" y="3319444"/>
            <a:ext cx="5404240" cy="32932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3427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13" name="Imagen 12">
            <a:hlinkClick r:id="" action="ppaction://hlinkshowjump?jump=previousslide"/>
          </p:cNvPr>
          <p:cNvPicPr>
            <a:picLocks noChangeAspect="1"/>
          </p:cNvPicPr>
          <p:nvPr/>
        </p:nvPicPr>
        <p:blipFill rotWithShape="1">
          <a:blip r:embed="rId4" cstate="print">
            <a:extLst>
              <a:ext uri="{28A0092B-C50C-407E-A947-70E740481C1C}">
                <a14:useLocalDpi xmlns:a14="http://schemas.microsoft.com/office/drawing/2010/main" val="0"/>
              </a:ext>
            </a:extLst>
          </a:blip>
          <a:srcRect r="79898" b="52005"/>
          <a:stretch/>
        </p:blipFill>
        <p:spPr>
          <a:xfrm>
            <a:off x="244698" y="6121096"/>
            <a:ext cx="563059" cy="563039"/>
          </a:xfrm>
          <a:prstGeom prst="rect">
            <a:avLst/>
          </a:prstGeom>
        </p:spPr>
      </p:pic>
      <p:pic>
        <p:nvPicPr>
          <p:cNvPr id="14" name="Imagen 13">
            <a:hlinkClick r:id="" action="ppaction://hlinkshowjump?jump=nextslide"/>
          </p:cNvPr>
          <p:cNvPicPr>
            <a:picLocks noChangeAspect="1"/>
          </p:cNvPicPr>
          <p:nvPr/>
        </p:nvPicPr>
        <p:blipFill rotWithShape="1">
          <a:blip r:embed="rId4" cstate="print">
            <a:extLst>
              <a:ext uri="{28A0092B-C50C-407E-A947-70E740481C1C}">
                <a14:useLocalDpi xmlns:a14="http://schemas.microsoft.com/office/drawing/2010/main" val="0"/>
              </a:ext>
            </a:extLst>
          </a:blip>
          <a:srcRect r="79898" b="52005"/>
          <a:stretch/>
        </p:blipFill>
        <p:spPr>
          <a:xfrm rot="10800000">
            <a:off x="881418" y="6121095"/>
            <a:ext cx="563059" cy="563039"/>
          </a:xfrm>
          <a:prstGeom prst="rect">
            <a:avLst/>
          </a:prstGeom>
        </p:spPr>
      </p:pic>
      <p:sp>
        <p:nvSpPr>
          <p:cNvPr id="7" name="Rectángulo 6">
            <a:extLst>
              <a:ext uri="{FF2B5EF4-FFF2-40B4-BE49-F238E27FC236}">
                <a16:creationId xmlns:a16="http://schemas.microsoft.com/office/drawing/2014/main" id="{53784206-C25B-42E5-B52E-5A15AED1C967}"/>
              </a:ext>
            </a:extLst>
          </p:cNvPr>
          <p:cNvSpPr/>
          <p:nvPr/>
        </p:nvSpPr>
        <p:spPr>
          <a:xfrm>
            <a:off x="1727201" y="0"/>
            <a:ext cx="10464800" cy="307777"/>
          </a:xfrm>
          <a:prstGeom prst="rect">
            <a:avLst/>
          </a:prstGeom>
          <a:noFill/>
        </p:spPr>
        <p:txBody>
          <a:bodyPr wrap="square">
            <a:spAutoFit/>
          </a:bodyPr>
          <a:lstStyle/>
          <a:p>
            <a:pPr algn="r"/>
            <a:r>
              <a:rPr lang="es-ES" sz="1400" b="1" dirty="0">
                <a:solidFill>
                  <a:schemeClr val="accent2"/>
                </a:solidFill>
              </a:rPr>
              <a:t>UNIDAD 3. PATRONES CREACIONALES </a:t>
            </a:r>
            <a:r>
              <a:rPr lang="es-ES" sz="1400" b="1" dirty="0"/>
              <a:t>-</a:t>
            </a:r>
            <a:r>
              <a:rPr lang="es-ES" sz="1400" b="1" dirty="0">
                <a:solidFill>
                  <a:schemeClr val="accent2"/>
                </a:solidFill>
              </a:rPr>
              <a:t> </a:t>
            </a:r>
            <a:r>
              <a:rPr lang="es-ES" sz="1400" b="1" dirty="0">
                <a:solidFill>
                  <a:schemeClr val="accent1"/>
                </a:solidFill>
              </a:rPr>
              <a:t>MODULO DE PATRONES DE DISEÑO DE SOFTWARE </a:t>
            </a:r>
          </a:p>
        </p:txBody>
      </p:sp>
      <p:sp>
        <p:nvSpPr>
          <p:cNvPr id="11" name="CuadroTexto 10">
            <a:extLst>
              <a:ext uri="{FF2B5EF4-FFF2-40B4-BE49-F238E27FC236}">
                <a16:creationId xmlns:a16="http://schemas.microsoft.com/office/drawing/2014/main" id="{E2690717-B53E-47C7-B618-505D804D774B}"/>
              </a:ext>
            </a:extLst>
          </p:cNvPr>
          <p:cNvSpPr txBox="1"/>
          <p:nvPr/>
        </p:nvSpPr>
        <p:spPr>
          <a:xfrm>
            <a:off x="372534" y="1031368"/>
            <a:ext cx="11404600" cy="523220"/>
          </a:xfrm>
          <a:prstGeom prst="rect">
            <a:avLst/>
          </a:prstGeom>
          <a:solidFill>
            <a:schemeClr val="bg1">
              <a:lumMod val="85000"/>
            </a:schemeClr>
          </a:solidFill>
        </p:spPr>
        <p:txBody>
          <a:bodyPr wrap="square" rtlCol="0">
            <a:spAutoFit/>
          </a:bodyPr>
          <a:lstStyle/>
          <a:p>
            <a:r>
              <a:rPr lang="es-MX" sz="2800" b="1" dirty="0">
                <a:solidFill>
                  <a:schemeClr val="accent6">
                    <a:lumMod val="75000"/>
                  </a:schemeClr>
                </a:solidFill>
                <a:latin typeface="Arial" panose="020B0604020202020204" pitchFamily="34" charset="0"/>
                <a:cs typeface="Arial" panose="020B0604020202020204" pitchFamily="34" charset="0"/>
              </a:rPr>
              <a:t>Patrones Estructurales – </a:t>
            </a:r>
            <a:r>
              <a:rPr lang="es-MX" sz="2800" b="1" dirty="0">
                <a:solidFill>
                  <a:srgbClr val="FF0000"/>
                </a:solidFill>
                <a:latin typeface="Arial" panose="020B0604020202020204" pitchFamily="34" charset="0"/>
                <a:cs typeface="Arial" panose="020B0604020202020204" pitchFamily="34" charset="0"/>
              </a:rPr>
              <a:t>Flyweight</a:t>
            </a:r>
            <a:endParaRPr lang="es-CO" sz="2800" b="1" dirty="0">
              <a:solidFill>
                <a:srgbClr val="FF0000"/>
              </a:solidFill>
              <a:latin typeface="Arial" panose="020B0604020202020204" pitchFamily="34" charset="0"/>
              <a:cs typeface="Arial" panose="020B0604020202020204" pitchFamily="34" charset="0"/>
            </a:endParaRPr>
          </a:p>
        </p:txBody>
      </p:sp>
      <p:sp>
        <p:nvSpPr>
          <p:cNvPr id="9" name="CuadroTexto 8">
            <a:extLst>
              <a:ext uri="{FF2B5EF4-FFF2-40B4-BE49-F238E27FC236}">
                <a16:creationId xmlns:a16="http://schemas.microsoft.com/office/drawing/2014/main" id="{E54C850D-E97C-4E7F-8770-2CE0D9F03EEC}"/>
              </a:ext>
            </a:extLst>
          </p:cNvPr>
          <p:cNvSpPr txBox="1"/>
          <p:nvPr/>
        </p:nvSpPr>
        <p:spPr>
          <a:xfrm>
            <a:off x="155259" y="4503193"/>
            <a:ext cx="2578437" cy="1323439"/>
          </a:xfrm>
          <a:prstGeom prst="rect">
            <a:avLst/>
          </a:prstGeom>
          <a:solidFill>
            <a:schemeClr val="bg1"/>
          </a:solidFill>
        </p:spPr>
        <p:txBody>
          <a:bodyPr wrap="square" rtlCol="0">
            <a:spAutoFit/>
          </a:bodyPr>
          <a:lstStyle/>
          <a:p>
            <a:r>
              <a:rPr lang="es-MX" sz="1600" b="1" dirty="0"/>
              <a:t>Flyweight</a:t>
            </a:r>
            <a:r>
              <a:rPr lang="es-MX" sz="1600" dirty="0"/>
              <a:t>: Corresponde a los objetos que deseamos reutilizar con el fin de que nuestros objetos sean más ligeros (intrinseco).</a:t>
            </a:r>
          </a:p>
        </p:txBody>
      </p:sp>
      <p:sp>
        <p:nvSpPr>
          <p:cNvPr id="2" name="Rectángulo 1">
            <a:extLst>
              <a:ext uri="{FF2B5EF4-FFF2-40B4-BE49-F238E27FC236}">
                <a16:creationId xmlns:a16="http://schemas.microsoft.com/office/drawing/2014/main" id="{0ED21C3C-A153-45D2-BC8A-322C82299B07}"/>
              </a:ext>
            </a:extLst>
          </p:cNvPr>
          <p:cNvSpPr/>
          <p:nvPr/>
        </p:nvSpPr>
        <p:spPr>
          <a:xfrm>
            <a:off x="6074834" y="1686118"/>
            <a:ext cx="2629350" cy="584775"/>
          </a:xfrm>
          <a:prstGeom prst="rect">
            <a:avLst/>
          </a:prstGeom>
        </p:spPr>
        <p:txBody>
          <a:bodyPr wrap="square">
            <a:spAutoFit/>
          </a:bodyPr>
          <a:lstStyle/>
          <a:p>
            <a:r>
              <a:rPr lang="es-MX" sz="1600" b="1" dirty="0"/>
              <a:t>Client</a:t>
            </a:r>
            <a:r>
              <a:rPr lang="es-MX" sz="1600" dirty="0"/>
              <a:t>: Objeto que dispara la ejecución.</a:t>
            </a:r>
          </a:p>
        </p:txBody>
      </p:sp>
      <p:sp>
        <p:nvSpPr>
          <p:cNvPr id="3" name="Rectángulo 2">
            <a:extLst>
              <a:ext uri="{FF2B5EF4-FFF2-40B4-BE49-F238E27FC236}">
                <a16:creationId xmlns:a16="http://schemas.microsoft.com/office/drawing/2014/main" id="{C2DF0C89-9E53-45BD-83B1-7B14FD086E80}"/>
              </a:ext>
            </a:extLst>
          </p:cNvPr>
          <p:cNvSpPr/>
          <p:nvPr/>
        </p:nvSpPr>
        <p:spPr>
          <a:xfrm>
            <a:off x="372534" y="1978506"/>
            <a:ext cx="2578437" cy="1077218"/>
          </a:xfrm>
          <a:prstGeom prst="rect">
            <a:avLst/>
          </a:prstGeom>
        </p:spPr>
        <p:txBody>
          <a:bodyPr wrap="square">
            <a:spAutoFit/>
          </a:bodyPr>
          <a:lstStyle/>
          <a:p>
            <a:r>
              <a:rPr lang="es-MX" sz="1600" b="1" dirty="0" err="1"/>
              <a:t>FlyweightFactory</a:t>
            </a:r>
            <a:r>
              <a:rPr lang="es-MX" sz="1600" dirty="0"/>
              <a:t>: Fábrica que utilizaremos para crear los objetos Flyweight u objetos ligeros.</a:t>
            </a:r>
          </a:p>
        </p:txBody>
      </p:sp>
      <p:pic>
        <p:nvPicPr>
          <p:cNvPr id="4098" name="Picture 2" descr="Estructura del patrón de diseño Flyweight">
            <a:extLst>
              <a:ext uri="{FF2B5EF4-FFF2-40B4-BE49-F238E27FC236}">
                <a16:creationId xmlns:a16="http://schemas.microsoft.com/office/drawing/2014/main" id="{71B8AA32-AFB1-435B-ABAD-A1101918FD3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30605" y="2111882"/>
            <a:ext cx="6096000" cy="3714750"/>
          </a:xfrm>
          <a:prstGeom prst="rect">
            <a:avLst/>
          </a:prstGeom>
          <a:noFill/>
          <a:extLst>
            <a:ext uri="{909E8E84-426E-40DD-AFC4-6F175D3DCCD1}">
              <a14:hiddenFill xmlns:a14="http://schemas.microsoft.com/office/drawing/2010/main">
                <a:solidFill>
                  <a:srgbClr val="FFFFFF"/>
                </a:solidFill>
              </a14:hiddenFill>
            </a:ext>
          </a:extLst>
        </p:spPr>
      </p:pic>
      <p:sp>
        <p:nvSpPr>
          <p:cNvPr id="5" name="Rectángulo 4">
            <a:extLst>
              <a:ext uri="{FF2B5EF4-FFF2-40B4-BE49-F238E27FC236}">
                <a16:creationId xmlns:a16="http://schemas.microsoft.com/office/drawing/2014/main" id="{4387E32E-A665-43B6-A7DD-80BADC9E5D63}"/>
              </a:ext>
            </a:extLst>
          </p:cNvPr>
          <p:cNvSpPr/>
          <p:nvPr/>
        </p:nvSpPr>
        <p:spPr>
          <a:xfrm>
            <a:off x="9056580" y="3055724"/>
            <a:ext cx="2525820" cy="2554545"/>
          </a:xfrm>
          <a:prstGeom prst="rect">
            <a:avLst/>
          </a:prstGeom>
        </p:spPr>
        <p:txBody>
          <a:bodyPr wrap="square">
            <a:spAutoFit/>
          </a:bodyPr>
          <a:lstStyle/>
          <a:p>
            <a:r>
              <a:rPr lang="es-MX" sz="1600" dirty="0"/>
              <a:t>El </a:t>
            </a:r>
            <a:r>
              <a:rPr lang="es-MX" sz="1600" b="1" dirty="0"/>
              <a:t>Contexto </a:t>
            </a:r>
            <a:r>
              <a:rPr lang="es-MX" sz="1600" dirty="0"/>
              <a:t>contiene el estado extrínseco, único en todos los objetos originales. </a:t>
            </a:r>
          </a:p>
          <a:p>
            <a:endParaRPr lang="es-MX" sz="1600" dirty="0"/>
          </a:p>
          <a:p>
            <a:r>
              <a:rPr lang="es-MX" sz="1600" dirty="0"/>
              <a:t>Cuando un contexto se empareja con uno de los objetos </a:t>
            </a:r>
            <a:r>
              <a:rPr lang="es-MX" sz="1600" dirty="0" err="1"/>
              <a:t>flyweight</a:t>
            </a:r>
            <a:r>
              <a:rPr lang="es-MX" sz="1600" dirty="0"/>
              <a:t>, representa el estado completo del objeto original.</a:t>
            </a:r>
            <a:endParaRPr lang="es-CO" sz="1600" dirty="0"/>
          </a:p>
        </p:txBody>
      </p:sp>
    </p:spTree>
    <p:extLst>
      <p:ext uri="{BB962C8B-B14F-4D97-AF65-F5344CB8AC3E}">
        <p14:creationId xmlns:p14="http://schemas.microsoft.com/office/powerpoint/2010/main" val="264389969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13" name="Imagen 12">
            <a:hlinkClick r:id="" action="ppaction://hlinkshowjump?jump=previousslide"/>
          </p:cNvPr>
          <p:cNvPicPr>
            <a:picLocks noChangeAspect="1"/>
          </p:cNvPicPr>
          <p:nvPr/>
        </p:nvPicPr>
        <p:blipFill rotWithShape="1">
          <a:blip r:embed="rId4" cstate="print">
            <a:extLst>
              <a:ext uri="{28A0092B-C50C-407E-A947-70E740481C1C}">
                <a14:useLocalDpi xmlns:a14="http://schemas.microsoft.com/office/drawing/2010/main" val="0"/>
              </a:ext>
            </a:extLst>
          </a:blip>
          <a:srcRect r="79898" b="52005"/>
          <a:stretch/>
        </p:blipFill>
        <p:spPr>
          <a:xfrm>
            <a:off x="244698" y="6121096"/>
            <a:ext cx="563059" cy="563039"/>
          </a:xfrm>
          <a:prstGeom prst="rect">
            <a:avLst/>
          </a:prstGeom>
        </p:spPr>
      </p:pic>
      <p:pic>
        <p:nvPicPr>
          <p:cNvPr id="14" name="Imagen 13">
            <a:hlinkClick r:id="" action="ppaction://hlinkshowjump?jump=nextslide"/>
          </p:cNvPr>
          <p:cNvPicPr>
            <a:picLocks noChangeAspect="1"/>
          </p:cNvPicPr>
          <p:nvPr/>
        </p:nvPicPr>
        <p:blipFill rotWithShape="1">
          <a:blip r:embed="rId4" cstate="print">
            <a:extLst>
              <a:ext uri="{28A0092B-C50C-407E-A947-70E740481C1C}">
                <a14:useLocalDpi xmlns:a14="http://schemas.microsoft.com/office/drawing/2010/main" val="0"/>
              </a:ext>
            </a:extLst>
          </a:blip>
          <a:srcRect r="79898" b="52005"/>
          <a:stretch/>
        </p:blipFill>
        <p:spPr>
          <a:xfrm rot="10800000">
            <a:off x="881418" y="6121095"/>
            <a:ext cx="563059" cy="563039"/>
          </a:xfrm>
          <a:prstGeom prst="rect">
            <a:avLst/>
          </a:prstGeom>
        </p:spPr>
      </p:pic>
      <p:sp>
        <p:nvSpPr>
          <p:cNvPr id="7" name="Rectángulo 6">
            <a:extLst>
              <a:ext uri="{FF2B5EF4-FFF2-40B4-BE49-F238E27FC236}">
                <a16:creationId xmlns:a16="http://schemas.microsoft.com/office/drawing/2014/main" id="{53784206-C25B-42E5-B52E-5A15AED1C967}"/>
              </a:ext>
            </a:extLst>
          </p:cNvPr>
          <p:cNvSpPr/>
          <p:nvPr/>
        </p:nvSpPr>
        <p:spPr>
          <a:xfrm>
            <a:off x="1727201" y="0"/>
            <a:ext cx="10464800" cy="307777"/>
          </a:xfrm>
          <a:prstGeom prst="rect">
            <a:avLst/>
          </a:prstGeom>
          <a:noFill/>
        </p:spPr>
        <p:txBody>
          <a:bodyPr wrap="square">
            <a:spAutoFit/>
          </a:bodyPr>
          <a:lstStyle/>
          <a:p>
            <a:pPr algn="r"/>
            <a:r>
              <a:rPr lang="es-ES" sz="1400" b="1" dirty="0">
                <a:solidFill>
                  <a:schemeClr val="accent2"/>
                </a:solidFill>
              </a:rPr>
              <a:t>UNIDAD 3. PATRONES CREACIONALES </a:t>
            </a:r>
            <a:r>
              <a:rPr lang="es-ES" sz="1400" b="1" dirty="0"/>
              <a:t>-</a:t>
            </a:r>
            <a:r>
              <a:rPr lang="es-ES" sz="1400" b="1" dirty="0">
                <a:solidFill>
                  <a:schemeClr val="accent2"/>
                </a:solidFill>
              </a:rPr>
              <a:t> </a:t>
            </a:r>
            <a:r>
              <a:rPr lang="es-ES" sz="1400" b="1" dirty="0">
                <a:solidFill>
                  <a:schemeClr val="accent1"/>
                </a:solidFill>
              </a:rPr>
              <a:t>MODULO DE PATRONES DE DISEÑO DE SOFTWARE </a:t>
            </a:r>
          </a:p>
        </p:txBody>
      </p:sp>
      <p:sp>
        <p:nvSpPr>
          <p:cNvPr id="11" name="CuadroTexto 10">
            <a:extLst>
              <a:ext uri="{FF2B5EF4-FFF2-40B4-BE49-F238E27FC236}">
                <a16:creationId xmlns:a16="http://schemas.microsoft.com/office/drawing/2014/main" id="{E2690717-B53E-47C7-B618-505D804D774B}"/>
              </a:ext>
            </a:extLst>
          </p:cNvPr>
          <p:cNvSpPr txBox="1"/>
          <p:nvPr/>
        </p:nvSpPr>
        <p:spPr>
          <a:xfrm>
            <a:off x="372534" y="1031368"/>
            <a:ext cx="11404600" cy="523220"/>
          </a:xfrm>
          <a:prstGeom prst="rect">
            <a:avLst/>
          </a:prstGeom>
          <a:solidFill>
            <a:schemeClr val="bg1">
              <a:lumMod val="85000"/>
            </a:schemeClr>
          </a:solidFill>
        </p:spPr>
        <p:txBody>
          <a:bodyPr wrap="square" rtlCol="0">
            <a:spAutoFit/>
          </a:bodyPr>
          <a:lstStyle/>
          <a:p>
            <a:r>
              <a:rPr lang="es-MX" sz="2800" b="1" dirty="0">
                <a:solidFill>
                  <a:schemeClr val="accent6">
                    <a:lumMod val="75000"/>
                  </a:schemeClr>
                </a:solidFill>
                <a:latin typeface="Arial" panose="020B0604020202020204" pitchFamily="34" charset="0"/>
                <a:cs typeface="Arial" panose="020B0604020202020204" pitchFamily="34" charset="0"/>
              </a:rPr>
              <a:t>Patrones Estructurales – </a:t>
            </a:r>
            <a:r>
              <a:rPr lang="es-MX" sz="2800" b="1" dirty="0">
                <a:solidFill>
                  <a:srgbClr val="FF0000"/>
                </a:solidFill>
                <a:latin typeface="Arial" panose="020B0604020202020204" pitchFamily="34" charset="0"/>
                <a:cs typeface="Arial" panose="020B0604020202020204" pitchFamily="34" charset="0"/>
              </a:rPr>
              <a:t>Flyweight</a:t>
            </a:r>
            <a:endParaRPr lang="es-CO" sz="2800" b="1" dirty="0">
              <a:solidFill>
                <a:srgbClr val="FF0000"/>
              </a:solidFill>
              <a:latin typeface="Arial" panose="020B0604020202020204" pitchFamily="34" charset="0"/>
              <a:cs typeface="Arial" panose="020B0604020202020204" pitchFamily="34" charset="0"/>
            </a:endParaRPr>
          </a:p>
        </p:txBody>
      </p:sp>
      <p:sp>
        <p:nvSpPr>
          <p:cNvPr id="17" name="Rectángulo 16">
            <a:extLst>
              <a:ext uri="{FF2B5EF4-FFF2-40B4-BE49-F238E27FC236}">
                <a16:creationId xmlns:a16="http://schemas.microsoft.com/office/drawing/2014/main" id="{3D1FFD28-9671-41CF-AC53-A28E84FEDD28}"/>
              </a:ext>
            </a:extLst>
          </p:cNvPr>
          <p:cNvSpPr/>
          <p:nvPr/>
        </p:nvSpPr>
        <p:spPr>
          <a:xfrm>
            <a:off x="244697" y="2278179"/>
            <a:ext cx="6702203" cy="2985433"/>
          </a:xfrm>
          <a:prstGeom prst="rect">
            <a:avLst/>
          </a:prstGeom>
          <a:solidFill>
            <a:schemeClr val="bg1"/>
          </a:solidFill>
        </p:spPr>
        <p:txBody>
          <a:bodyPr wrap="square">
            <a:spAutoFit/>
          </a:bodyPr>
          <a:lstStyle/>
          <a:p>
            <a:pPr marL="285750" indent="-285750" algn="just">
              <a:buFont typeface="Arial" panose="020B0604020202020204" pitchFamily="34" charset="0"/>
              <a:buChar char="•"/>
            </a:pPr>
            <a:r>
              <a:rPr lang="es-MX" sz="2000" b="1" dirty="0"/>
              <a:t>Sistemas gráficos</a:t>
            </a:r>
            <a:r>
              <a:rPr lang="es-MX" sz="2000" dirty="0"/>
              <a:t>: editores de texto, editores vectoriales.</a:t>
            </a:r>
          </a:p>
          <a:p>
            <a:pPr marL="285750" indent="-285750" algn="just">
              <a:buFont typeface="Arial" panose="020B0604020202020204" pitchFamily="34" charset="0"/>
              <a:buChar char="•"/>
            </a:pPr>
            <a:endParaRPr lang="es-MX" sz="1050" dirty="0"/>
          </a:p>
          <a:p>
            <a:pPr marL="285750" indent="-285750" algn="just">
              <a:buFont typeface="Arial" panose="020B0604020202020204" pitchFamily="34" charset="0"/>
              <a:buChar char="•"/>
            </a:pPr>
            <a:endParaRPr lang="es-MX" sz="300" dirty="0"/>
          </a:p>
          <a:p>
            <a:pPr marL="285750" indent="-285750" algn="just">
              <a:buFont typeface="Arial" panose="020B0604020202020204" pitchFamily="34" charset="0"/>
              <a:buChar char="•"/>
            </a:pPr>
            <a:r>
              <a:rPr lang="es-MX" sz="2000" b="1" dirty="0"/>
              <a:t>Motores de videojuegos </a:t>
            </a:r>
            <a:r>
              <a:rPr lang="es-MX" sz="2000" dirty="0"/>
              <a:t>(gestión de partículas, árboles, terrenos, enemigos repetidos).</a:t>
            </a:r>
          </a:p>
          <a:p>
            <a:pPr marL="285750" indent="-285750" algn="just">
              <a:buFont typeface="Arial" panose="020B0604020202020204" pitchFamily="34" charset="0"/>
              <a:buChar char="•"/>
            </a:pPr>
            <a:endParaRPr lang="es-MX" sz="1050" dirty="0"/>
          </a:p>
          <a:p>
            <a:pPr marL="285750" indent="-285750" algn="just">
              <a:buFont typeface="Arial" panose="020B0604020202020204" pitchFamily="34" charset="0"/>
              <a:buChar char="•"/>
            </a:pPr>
            <a:r>
              <a:rPr lang="es-MX" sz="2000" b="1" dirty="0"/>
              <a:t>Sistemas de </a:t>
            </a:r>
            <a:r>
              <a:rPr lang="es-MX" sz="2000" b="1" dirty="0" err="1"/>
              <a:t>caching</a:t>
            </a:r>
            <a:endParaRPr lang="es-MX" sz="2000" b="1" dirty="0"/>
          </a:p>
          <a:p>
            <a:pPr marL="285750" indent="-285750" algn="just">
              <a:buFont typeface="Arial" panose="020B0604020202020204" pitchFamily="34" charset="0"/>
              <a:buChar char="•"/>
            </a:pPr>
            <a:endParaRPr lang="es-MX" sz="1050" dirty="0"/>
          </a:p>
          <a:p>
            <a:pPr marL="285750" indent="-285750" algn="just">
              <a:buFont typeface="Arial" panose="020B0604020202020204" pitchFamily="34" charset="0"/>
              <a:buChar char="•"/>
            </a:pPr>
            <a:r>
              <a:rPr lang="es-MX" sz="2000" b="1" dirty="0"/>
              <a:t>Sistemas GIS </a:t>
            </a:r>
            <a:r>
              <a:rPr lang="es-MX" sz="2000" dirty="0"/>
              <a:t>(mapas con miles de puntos o polígonos repetidos).</a:t>
            </a:r>
          </a:p>
          <a:p>
            <a:pPr marL="285750" indent="-285750" algn="just">
              <a:buFont typeface="Arial" panose="020B0604020202020204" pitchFamily="34" charset="0"/>
              <a:buChar char="•"/>
            </a:pPr>
            <a:endParaRPr lang="es-MX" sz="1050" dirty="0"/>
          </a:p>
          <a:p>
            <a:pPr marL="285750" indent="-285750" algn="just">
              <a:buFont typeface="Arial" panose="020B0604020202020204" pitchFamily="34" charset="0"/>
              <a:buChar char="•"/>
            </a:pPr>
            <a:endParaRPr lang="es-MX" sz="300" dirty="0"/>
          </a:p>
          <a:p>
            <a:pPr marL="342900" indent="-342900">
              <a:buFont typeface="Arial" panose="020B0604020202020204" pitchFamily="34" charset="0"/>
              <a:buChar char="•"/>
            </a:pPr>
            <a:r>
              <a:rPr lang="es-MX" sz="2000" b="1" dirty="0"/>
              <a:t>Tableros electrónicos </a:t>
            </a:r>
            <a:r>
              <a:rPr lang="es-MX" sz="2000" dirty="0"/>
              <a:t>y paneles de control.</a:t>
            </a:r>
          </a:p>
        </p:txBody>
      </p:sp>
      <p:pic>
        <p:nvPicPr>
          <p:cNvPr id="2" name="Imagen 1">
            <a:extLst>
              <a:ext uri="{FF2B5EF4-FFF2-40B4-BE49-F238E27FC236}">
                <a16:creationId xmlns:a16="http://schemas.microsoft.com/office/drawing/2014/main" id="{7A8E07C3-1E00-4C45-974A-0696A83D7F50}"/>
              </a:ext>
            </a:extLst>
          </p:cNvPr>
          <p:cNvPicPr>
            <a:picLocks noChangeAspect="1"/>
          </p:cNvPicPr>
          <p:nvPr/>
        </p:nvPicPr>
        <p:blipFill>
          <a:blip r:embed="rId5"/>
          <a:stretch>
            <a:fillRect/>
          </a:stretch>
        </p:blipFill>
        <p:spPr>
          <a:xfrm>
            <a:off x="7139040" y="1543641"/>
            <a:ext cx="5052959" cy="4971460"/>
          </a:xfrm>
          <a:prstGeom prst="rect">
            <a:avLst/>
          </a:prstGeom>
        </p:spPr>
      </p:pic>
      <p:sp>
        <p:nvSpPr>
          <p:cNvPr id="16" name="Rectángulo 15">
            <a:extLst>
              <a:ext uri="{FF2B5EF4-FFF2-40B4-BE49-F238E27FC236}">
                <a16:creationId xmlns:a16="http://schemas.microsoft.com/office/drawing/2014/main" id="{3308AE8A-90F8-40B4-B6AE-0CC95597D240}"/>
              </a:ext>
            </a:extLst>
          </p:cNvPr>
          <p:cNvSpPr/>
          <p:nvPr/>
        </p:nvSpPr>
        <p:spPr>
          <a:xfrm>
            <a:off x="335744" y="1732772"/>
            <a:ext cx="6617621" cy="369332"/>
          </a:xfrm>
          <a:prstGeom prst="rect">
            <a:avLst/>
          </a:prstGeom>
          <a:solidFill>
            <a:srgbClr val="FFC000"/>
          </a:solidFill>
        </p:spPr>
        <p:txBody>
          <a:bodyPr wrap="square">
            <a:spAutoFit/>
          </a:bodyPr>
          <a:lstStyle/>
          <a:p>
            <a:pPr algn="ctr"/>
            <a:r>
              <a:rPr lang="es-MX" b="1" dirty="0"/>
              <a:t>Casos de Uso Comunes y Realistas</a:t>
            </a:r>
          </a:p>
        </p:txBody>
      </p:sp>
    </p:spTree>
    <p:extLst>
      <p:ext uri="{BB962C8B-B14F-4D97-AF65-F5344CB8AC3E}">
        <p14:creationId xmlns:p14="http://schemas.microsoft.com/office/powerpoint/2010/main" val="3197605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6"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12" name="Imagen 11">
            <a:extLst>
              <a:ext uri="{FF2B5EF4-FFF2-40B4-BE49-F238E27FC236}">
                <a16:creationId xmlns:a16="http://schemas.microsoft.com/office/drawing/2014/main" id="{722FFC3C-2043-49B0-880B-F49754A44F90}"/>
              </a:ext>
            </a:extLst>
          </p:cNvPr>
          <p:cNvPicPr>
            <a:picLocks noChangeAspect="1"/>
          </p:cNvPicPr>
          <p:nvPr/>
        </p:nvPicPr>
        <p:blipFill rotWithShape="1">
          <a:blip r:embed="rId4"/>
          <a:srcRect r="6180"/>
          <a:stretch/>
        </p:blipFill>
        <p:spPr>
          <a:xfrm>
            <a:off x="7541260" y="1881290"/>
            <a:ext cx="4446703" cy="4663178"/>
          </a:xfrm>
          <a:prstGeom prst="rect">
            <a:avLst/>
          </a:prstGeom>
        </p:spPr>
      </p:pic>
      <p:pic>
        <p:nvPicPr>
          <p:cNvPr id="13" name="Imagen 12">
            <a:hlinkClick r:id="" action="ppaction://hlinkshowjump?jump=previousslide"/>
          </p:cNvPr>
          <p:cNvPicPr>
            <a:picLocks noChangeAspect="1"/>
          </p:cNvPicPr>
          <p:nvPr/>
        </p:nvPicPr>
        <p:blipFill rotWithShape="1">
          <a:blip r:embed="rId5" cstate="print">
            <a:extLst>
              <a:ext uri="{28A0092B-C50C-407E-A947-70E740481C1C}">
                <a14:useLocalDpi xmlns:a14="http://schemas.microsoft.com/office/drawing/2010/main" val="0"/>
              </a:ext>
            </a:extLst>
          </a:blip>
          <a:srcRect r="79898" b="52005"/>
          <a:stretch/>
        </p:blipFill>
        <p:spPr>
          <a:xfrm>
            <a:off x="244698" y="6121096"/>
            <a:ext cx="563059" cy="563039"/>
          </a:xfrm>
          <a:prstGeom prst="rect">
            <a:avLst/>
          </a:prstGeom>
        </p:spPr>
      </p:pic>
      <p:pic>
        <p:nvPicPr>
          <p:cNvPr id="14" name="Imagen 13">
            <a:hlinkClick r:id="" action="ppaction://hlinkshowjump?jump=nextslide"/>
          </p:cNvPr>
          <p:cNvPicPr>
            <a:picLocks noChangeAspect="1"/>
          </p:cNvPicPr>
          <p:nvPr/>
        </p:nvPicPr>
        <p:blipFill rotWithShape="1">
          <a:blip r:embed="rId5" cstate="print">
            <a:extLst>
              <a:ext uri="{28A0092B-C50C-407E-A947-70E740481C1C}">
                <a14:useLocalDpi xmlns:a14="http://schemas.microsoft.com/office/drawing/2010/main" val="0"/>
              </a:ext>
            </a:extLst>
          </a:blip>
          <a:srcRect r="79898" b="52005"/>
          <a:stretch/>
        </p:blipFill>
        <p:spPr>
          <a:xfrm rot="10800000">
            <a:off x="881418" y="6121095"/>
            <a:ext cx="563059" cy="563039"/>
          </a:xfrm>
          <a:prstGeom prst="rect">
            <a:avLst/>
          </a:prstGeom>
        </p:spPr>
      </p:pic>
      <p:sp>
        <p:nvSpPr>
          <p:cNvPr id="7" name="Rectángulo 6">
            <a:extLst>
              <a:ext uri="{FF2B5EF4-FFF2-40B4-BE49-F238E27FC236}">
                <a16:creationId xmlns:a16="http://schemas.microsoft.com/office/drawing/2014/main" id="{53784206-C25B-42E5-B52E-5A15AED1C967}"/>
              </a:ext>
            </a:extLst>
          </p:cNvPr>
          <p:cNvSpPr/>
          <p:nvPr/>
        </p:nvSpPr>
        <p:spPr>
          <a:xfrm>
            <a:off x="1727201" y="0"/>
            <a:ext cx="10464800" cy="307777"/>
          </a:xfrm>
          <a:prstGeom prst="rect">
            <a:avLst/>
          </a:prstGeom>
          <a:noFill/>
        </p:spPr>
        <p:txBody>
          <a:bodyPr wrap="square">
            <a:spAutoFit/>
          </a:bodyPr>
          <a:lstStyle/>
          <a:p>
            <a:pPr algn="r"/>
            <a:r>
              <a:rPr lang="es-ES" sz="1400" b="1" dirty="0">
                <a:solidFill>
                  <a:schemeClr val="accent2"/>
                </a:solidFill>
              </a:rPr>
              <a:t>UNIDAD 3. PATRONES CREACIONALES </a:t>
            </a:r>
            <a:r>
              <a:rPr lang="es-ES" sz="1400" b="1" dirty="0"/>
              <a:t>-</a:t>
            </a:r>
            <a:r>
              <a:rPr lang="es-ES" sz="1400" b="1" dirty="0">
                <a:solidFill>
                  <a:schemeClr val="accent2"/>
                </a:solidFill>
              </a:rPr>
              <a:t> </a:t>
            </a:r>
            <a:r>
              <a:rPr lang="es-ES" sz="1400" b="1" dirty="0">
                <a:solidFill>
                  <a:schemeClr val="accent1"/>
                </a:solidFill>
              </a:rPr>
              <a:t>MODULO DE PATRONES DE DISEÑO DE SOFTWARE </a:t>
            </a:r>
          </a:p>
        </p:txBody>
      </p:sp>
      <p:sp>
        <p:nvSpPr>
          <p:cNvPr id="11" name="CuadroTexto 10">
            <a:extLst>
              <a:ext uri="{FF2B5EF4-FFF2-40B4-BE49-F238E27FC236}">
                <a16:creationId xmlns:a16="http://schemas.microsoft.com/office/drawing/2014/main" id="{E2690717-B53E-47C7-B618-505D804D774B}"/>
              </a:ext>
            </a:extLst>
          </p:cNvPr>
          <p:cNvSpPr txBox="1"/>
          <p:nvPr/>
        </p:nvSpPr>
        <p:spPr>
          <a:xfrm>
            <a:off x="372534" y="1031368"/>
            <a:ext cx="11404600" cy="523220"/>
          </a:xfrm>
          <a:prstGeom prst="rect">
            <a:avLst/>
          </a:prstGeom>
          <a:solidFill>
            <a:schemeClr val="bg1">
              <a:lumMod val="85000"/>
            </a:schemeClr>
          </a:solidFill>
        </p:spPr>
        <p:txBody>
          <a:bodyPr wrap="square" rtlCol="0">
            <a:spAutoFit/>
          </a:bodyPr>
          <a:lstStyle/>
          <a:p>
            <a:r>
              <a:rPr lang="es-MX" sz="2800" b="1" dirty="0">
                <a:solidFill>
                  <a:schemeClr val="accent6">
                    <a:lumMod val="75000"/>
                  </a:schemeClr>
                </a:solidFill>
                <a:latin typeface="Arial" panose="020B0604020202020204" pitchFamily="34" charset="0"/>
                <a:cs typeface="Arial" panose="020B0604020202020204" pitchFamily="34" charset="0"/>
              </a:rPr>
              <a:t>Patrones Estructurales – </a:t>
            </a:r>
            <a:r>
              <a:rPr lang="es-MX" sz="2800" b="1" dirty="0">
                <a:solidFill>
                  <a:srgbClr val="FF0000"/>
                </a:solidFill>
                <a:latin typeface="Arial" panose="020B0604020202020204" pitchFamily="34" charset="0"/>
                <a:cs typeface="Arial" panose="020B0604020202020204" pitchFamily="34" charset="0"/>
              </a:rPr>
              <a:t>Flyweight</a:t>
            </a:r>
            <a:endParaRPr lang="es-CO" sz="2800" b="1" dirty="0">
              <a:solidFill>
                <a:srgbClr val="FF0000"/>
              </a:solidFill>
              <a:latin typeface="Arial" panose="020B0604020202020204" pitchFamily="34" charset="0"/>
              <a:cs typeface="Arial" panose="020B0604020202020204" pitchFamily="34" charset="0"/>
            </a:endParaRPr>
          </a:p>
        </p:txBody>
      </p:sp>
      <p:sp>
        <p:nvSpPr>
          <p:cNvPr id="8" name="Rectangle 2">
            <a:extLst>
              <a:ext uri="{FF2B5EF4-FFF2-40B4-BE49-F238E27FC236}">
                <a16:creationId xmlns:a16="http://schemas.microsoft.com/office/drawing/2014/main" id="{8EA511AC-2BB2-4072-9FE2-8A34FA79A927}"/>
              </a:ext>
            </a:extLst>
          </p:cNvPr>
          <p:cNvSpPr>
            <a:spLocks noChangeArrowheads="1"/>
          </p:cNvSpPr>
          <p:nvPr/>
        </p:nvSpPr>
        <p:spPr bwMode="auto">
          <a:xfrm>
            <a:off x="372534" y="1929626"/>
            <a:ext cx="7095065" cy="1908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s-MX" altLang="es-MX" sz="2000" b="1" i="0" u="none" strike="noStrike" cap="none" normalizeH="0" baseline="0" dirty="0">
                <a:ln>
                  <a:noFill/>
                </a:ln>
                <a:solidFill>
                  <a:schemeClr val="accent6"/>
                </a:solidFill>
                <a:effectLst/>
              </a:rPr>
              <a:t>✅ Ventajas</a:t>
            </a:r>
          </a:p>
          <a:p>
            <a:pPr marL="0" marR="0" lvl="0" indent="0" algn="just" defTabSz="914400" rtl="0" eaLnBrk="0" fontAlgn="base" latinLnBrk="0" hangingPunct="0">
              <a:lnSpc>
                <a:spcPct val="100000"/>
              </a:lnSpc>
              <a:spcBef>
                <a:spcPct val="0"/>
              </a:spcBef>
              <a:spcAft>
                <a:spcPct val="0"/>
              </a:spcAft>
              <a:buClrTx/>
              <a:buSzTx/>
              <a:tabLst/>
            </a:pPr>
            <a:endParaRPr lang="es-MX" altLang="es-MX" dirty="0"/>
          </a:p>
          <a:p>
            <a:pPr marL="285750" lvl="0" indent="-285750" algn="just" eaLnBrk="0" fontAlgn="base" hangingPunct="0">
              <a:spcBef>
                <a:spcPct val="0"/>
              </a:spcBef>
              <a:spcAft>
                <a:spcPct val="0"/>
              </a:spcAft>
              <a:buFont typeface="Arial" panose="020B0604020202020204" pitchFamily="34" charset="0"/>
              <a:buChar char="•"/>
            </a:pPr>
            <a:r>
              <a:rPr lang="es-MX" sz="2000" b="1" dirty="0"/>
              <a:t>Reduce considerablemente el uso de memoria</a:t>
            </a:r>
            <a:r>
              <a:rPr lang="es-MX" sz="2000" dirty="0"/>
              <a:t>.</a:t>
            </a:r>
          </a:p>
          <a:p>
            <a:pPr marL="285750" lvl="0" indent="-285750" algn="just" eaLnBrk="0" fontAlgn="base" hangingPunct="0">
              <a:spcBef>
                <a:spcPct val="0"/>
              </a:spcBef>
              <a:spcAft>
                <a:spcPct val="0"/>
              </a:spcAft>
              <a:buFont typeface="Arial" panose="020B0604020202020204" pitchFamily="34" charset="0"/>
              <a:buChar char="•"/>
            </a:pPr>
            <a:r>
              <a:rPr lang="es-MX" sz="2000" b="1" dirty="0"/>
              <a:t>Mejora el rendimiento </a:t>
            </a:r>
            <a:r>
              <a:rPr lang="es-MX" sz="2000" dirty="0"/>
              <a:t>cuando existen grandes volúmenes de objetos similares.</a:t>
            </a:r>
          </a:p>
          <a:p>
            <a:pPr marL="285750" lvl="0" indent="-285750" algn="just" eaLnBrk="0" fontAlgn="base" hangingPunct="0">
              <a:spcBef>
                <a:spcPct val="0"/>
              </a:spcBef>
              <a:spcAft>
                <a:spcPct val="0"/>
              </a:spcAft>
              <a:buFont typeface="Arial" panose="020B0604020202020204" pitchFamily="34" charset="0"/>
              <a:buChar char="•"/>
            </a:pPr>
            <a:r>
              <a:rPr lang="es-MX" sz="2000" b="1" dirty="0"/>
              <a:t>Facilita la reutilización </a:t>
            </a:r>
            <a:r>
              <a:rPr lang="es-MX" sz="2000" dirty="0"/>
              <a:t>y el control centralizado de objetos.</a:t>
            </a:r>
            <a:endParaRPr kumimoji="0" lang="es-MX" altLang="es-MX" i="0" u="none" strike="noStrike" cap="none" normalizeH="0" baseline="0" dirty="0">
              <a:ln>
                <a:noFill/>
              </a:ln>
              <a:solidFill>
                <a:schemeClr val="tx1"/>
              </a:solidFill>
              <a:effectLst/>
              <a:latin typeface="Arial" panose="020B0604020202020204" pitchFamily="34" charset="0"/>
            </a:endParaRPr>
          </a:p>
        </p:txBody>
      </p:sp>
      <p:sp>
        <p:nvSpPr>
          <p:cNvPr id="10" name="Rectangle 4">
            <a:extLst>
              <a:ext uri="{FF2B5EF4-FFF2-40B4-BE49-F238E27FC236}">
                <a16:creationId xmlns:a16="http://schemas.microsoft.com/office/drawing/2014/main" id="{39624838-A205-47AD-B38A-2348906F601C}"/>
              </a:ext>
            </a:extLst>
          </p:cNvPr>
          <p:cNvSpPr>
            <a:spLocks noChangeArrowheads="1"/>
          </p:cNvSpPr>
          <p:nvPr/>
        </p:nvSpPr>
        <p:spPr bwMode="auto">
          <a:xfrm>
            <a:off x="295496" y="4212879"/>
            <a:ext cx="7249140" cy="2169825"/>
          </a:xfrm>
          <a:prstGeom prst="rect">
            <a:avLst/>
          </a:prstGeom>
          <a:solidFill>
            <a:schemeClr val="bg1"/>
          </a:solidFill>
          <a:ln>
            <a:noFill/>
          </a:ln>
          <a:effectLs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s-MX" altLang="es-MX" sz="2000" b="1" i="0" u="none" strike="noStrike" cap="none" normalizeH="0" baseline="0" dirty="0">
                <a:ln>
                  <a:noFill/>
                </a:ln>
                <a:solidFill>
                  <a:srgbClr val="FF0000"/>
                </a:solidFill>
                <a:effectLst/>
              </a:rPr>
              <a:t>❌ Desventajas</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s-MX" altLang="es-MX" sz="1500" b="1" i="0" u="none" strike="noStrike" cap="none" normalizeH="0" baseline="0" dirty="0">
              <a:ln>
                <a:noFill/>
              </a:ln>
              <a:solidFill>
                <a:srgbClr val="FF0000"/>
              </a:solidFill>
              <a:effectLst/>
            </a:endParaRPr>
          </a:p>
          <a:p>
            <a:pPr marL="285750" lvl="0" indent="-285750" algn="just" eaLnBrk="0" fontAlgn="base" hangingPunct="0">
              <a:spcBef>
                <a:spcPct val="0"/>
              </a:spcBef>
              <a:spcAft>
                <a:spcPct val="0"/>
              </a:spcAft>
              <a:buFont typeface="Arial" panose="020B0604020202020204" pitchFamily="34" charset="0"/>
              <a:buChar char="•"/>
            </a:pPr>
            <a:r>
              <a:rPr lang="es-MX" altLang="es-MX" sz="2000" b="1" dirty="0"/>
              <a:t>Aumenta la complejidad de diseño. </a:t>
            </a:r>
            <a:r>
              <a:rPr lang="es-MX" altLang="es-MX" sz="2000" dirty="0"/>
              <a:t>Es difícil separar el estado intrínseco (compartido) y extrínseco (no compartido).</a:t>
            </a:r>
          </a:p>
          <a:p>
            <a:pPr marL="285750" lvl="0" indent="-285750" algn="just" eaLnBrk="0" fontAlgn="base" hangingPunct="0">
              <a:spcBef>
                <a:spcPct val="0"/>
              </a:spcBef>
              <a:spcAft>
                <a:spcPct val="0"/>
              </a:spcAft>
              <a:buFont typeface="Arial" panose="020B0604020202020204" pitchFamily="34" charset="0"/>
              <a:buChar char="•"/>
            </a:pPr>
            <a:r>
              <a:rPr lang="es-MX" altLang="es-MX" sz="2000" b="1" dirty="0"/>
              <a:t>Puede dificultar el mantenimiento </a:t>
            </a:r>
            <a:r>
              <a:rPr lang="es-MX" altLang="es-MX" sz="2000" dirty="0"/>
              <a:t>si no se documenta bien.</a:t>
            </a:r>
          </a:p>
          <a:p>
            <a:pPr marL="285750" lvl="0" indent="-285750" algn="just" eaLnBrk="0" fontAlgn="base" hangingPunct="0">
              <a:spcBef>
                <a:spcPct val="0"/>
              </a:spcBef>
              <a:spcAft>
                <a:spcPct val="0"/>
              </a:spcAft>
              <a:buFont typeface="Arial" panose="020B0604020202020204" pitchFamily="34" charset="0"/>
              <a:buChar char="•"/>
            </a:pPr>
            <a:r>
              <a:rPr lang="es-MX" altLang="es-MX" sz="2000" b="1" dirty="0"/>
              <a:t>No siempre aplicable. </a:t>
            </a:r>
            <a:r>
              <a:rPr lang="es-MX" altLang="es-MX" sz="2000" dirty="0"/>
              <a:t>Solo funciona cuando hay suficiente redundancia.</a:t>
            </a:r>
            <a:endParaRPr kumimoji="0" lang="es-MX" altLang="es-MX" sz="2000" i="0" u="none" strike="noStrike" cap="none" normalizeH="0" baseline="0" dirty="0">
              <a:ln>
                <a:noFill/>
              </a:ln>
              <a:solidFill>
                <a:schemeClr val="tx1"/>
              </a:solidFill>
              <a:effectLst/>
            </a:endParaRPr>
          </a:p>
        </p:txBody>
      </p:sp>
    </p:spTree>
    <p:extLst>
      <p:ext uri="{BB962C8B-B14F-4D97-AF65-F5344CB8AC3E}">
        <p14:creationId xmlns:p14="http://schemas.microsoft.com/office/powerpoint/2010/main" val="363887534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8" name="CuadroTexto 37">
            <a:extLst>
              <a:ext uri="{FF2B5EF4-FFF2-40B4-BE49-F238E27FC236}">
                <a16:creationId xmlns:a16="http://schemas.microsoft.com/office/drawing/2014/main" id="{E3D37A58-EE9D-43F7-BD7C-1918B611EC0D}"/>
              </a:ext>
            </a:extLst>
          </p:cNvPr>
          <p:cNvSpPr txBox="1"/>
          <p:nvPr/>
        </p:nvSpPr>
        <p:spPr>
          <a:xfrm>
            <a:off x="3683000" y="3975100"/>
            <a:ext cx="3957721" cy="2709034"/>
          </a:xfrm>
          <a:prstGeom prst="rect">
            <a:avLst/>
          </a:prstGeom>
          <a:solidFill>
            <a:schemeClr val="accent4">
              <a:lumMod val="20000"/>
              <a:lumOff val="80000"/>
            </a:schemeClr>
          </a:solidFill>
          <a:ln w="57150">
            <a:solidFill>
              <a:schemeClr val="tx1"/>
            </a:solidFill>
          </a:ln>
        </p:spPr>
        <p:txBody>
          <a:bodyPr wrap="square" rtlCol="0">
            <a:spAutoFit/>
          </a:bodyPr>
          <a:lstStyle/>
          <a:p>
            <a:endParaRPr lang="es-CO" dirty="0"/>
          </a:p>
        </p:txBody>
      </p:sp>
      <p:pic>
        <p:nvPicPr>
          <p:cNvPr id="13" name="Imagen 12">
            <a:hlinkClick r:id="" action="ppaction://hlinkshowjump?jump=previousslide"/>
          </p:cNvPr>
          <p:cNvPicPr>
            <a:picLocks noChangeAspect="1"/>
          </p:cNvPicPr>
          <p:nvPr/>
        </p:nvPicPr>
        <p:blipFill rotWithShape="1">
          <a:blip r:embed="rId4" cstate="print">
            <a:extLst>
              <a:ext uri="{28A0092B-C50C-407E-A947-70E740481C1C}">
                <a14:useLocalDpi xmlns:a14="http://schemas.microsoft.com/office/drawing/2010/main" val="0"/>
              </a:ext>
            </a:extLst>
          </a:blip>
          <a:srcRect r="79898" b="52005"/>
          <a:stretch/>
        </p:blipFill>
        <p:spPr>
          <a:xfrm>
            <a:off x="244698" y="6121096"/>
            <a:ext cx="563059" cy="563039"/>
          </a:xfrm>
          <a:prstGeom prst="rect">
            <a:avLst/>
          </a:prstGeom>
        </p:spPr>
      </p:pic>
      <p:pic>
        <p:nvPicPr>
          <p:cNvPr id="14" name="Imagen 13">
            <a:hlinkClick r:id="" action="ppaction://hlinkshowjump?jump=nextslide"/>
          </p:cNvPr>
          <p:cNvPicPr>
            <a:picLocks noChangeAspect="1"/>
          </p:cNvPicPr>
          <p:nvPr/>
        </p:nvPicPr>
        <p:blipFill rotWithShape="1">
          <a:blip r:embed="rId4" cstate="print">
            <a:extLst>
              <a:ext uri="{28A0092B-C50C-407E-A947-70E740481C1C}">
                <a14:useLocalDpi xmlns:a14="http://schemas.microsoft.com/office/drawing/2010/main" val="0"/>
              </a:ext>
            </a:extLst>
          </a:blip>
          <a:srcRect r="79898" b="52005"/>
          <a:stretch/>
        </p:blipFill>
        <p:spPr>
          <a:xfrm rot="10800000">
            <a:off x="881418" y="6121095"/>
            <a:ext cx="563059" cy="563039"/>
          </a:xfrm>
          <a:prstGeom prst="rect">
            <a:avLst/>
          </a:prstGeom>
        </p:spPr>
      </p:pic>
      <p:sp>
        <p:nvSpPr>
          <p:cNvPr id="7" name="Rectángulo 6">
            <a:extLst>
              <a:ext uri="{FF2B5EF4-FFF2-40B4-BE49-F238E27FC236}">
                <a16:creationId xmlns:a16="http://schemas.microsoft.com/office/drawing/2014/main" id="{53784206-C25B-42E5-B52E-5A15AED1C967}"/>
              </a:ext>
            </a:extLst>
          </p:cNvPr>
          <p:cNvSpPr/>
          <p:nvPr/>
        </p:nvSpPr>
        <p:spPr>
          <a:xfrm>
            <a:off x="1727201" y="0"/>
            <a:ext cx="10464800" cy="307777"/>
          </a:xfrm>
          <a:prstGeom prst="rect">
            <a:avLst/>
          </a:prstGeom>
          <a:noFill/>
        </p:spPr>
        <p:txBody>
          <a:bodyPr wrap="square">
            <a:spAutoFit/>
          </a:bodyPr>
          <a:lstStyle/>
          <a:p>
            <a:pPr algn="r"/>
            <a:r>
              <a:rPr lang="es-ES" sz="1400" b="1" dirty="0">
                <a:solidFill>
                  <a:schemeClr val="accent2"/>
                </a:solidFill>
              </a:rPr>
              <a:t>UNIDAD 3. PATRONES CREACIONALES </a:t>
            </a:r>
            <a:r>
              <a:rPr lang="es-ES" sz="1400" b="1" dirty="0"/>
              <a:t>-</a:t>
            </a:r>
            <a:r>
              <a:rPr lang="es-ES" sz="1400" b="1" dirty="0">
                <a:solidFill>
                  <a:schemeClr val="accent2"/>
                </a:solidFill>
              </a:rPr>
              <a:t> </a:t>
            </a:r>
            <a:r>
              <a:rPr lang="es-ES" sz="1400" b="1" dirty="0">
                <a:solidFill>
                  <a:schemeClr val="accent1"/>
                </a:solidFill>
              </a:rPr>
              <a:t>MODULO DE PATRONES DE DISEÑO DE SOFTWARE </a:t>
            </a:r>
          </a:p>
        </p:txBody>
      </p:sp>
      <p:sp>
        <p:nvSpPr>
          <p:cNvPr id="11" name="CuadroTexto 10">
            <a:extLst>
              <a:ext uri="{FF2B5EF4-FFF2-40B4-BE49-F238E27FC236}">
                <a16:creationId xmlns:a16="http://schemas.microsoft.com/office/drawing/2014/main" id="{E2690717-B53E-47C7-B618-505D804D774B}"/>
              </a:ext>
            </a:extLst>
          </p:cNvPr>
          <p:cNvSpPr txBox="1"/>
          <p:nvPr/>
        </p:nvSpPr>
        <p:spPr>
          <a:xfrm>
            <a:off x="372534" y="1031368"/>
            <a:ext cx="11404600" cy="523220"/>
          </a:xfrm>
          <a:prstGeom prst="rect">
            <a:avLst/>
          </a:prstGeom>
          <a:solidFill>
            <a:schemeClr val="bg1">
              <a:lumMod val="85000"/>
            </a:schemeClr>
          </a:solidFill>
        </p:spPr>
        <p:txBody>
          <a:bodyPr wrap="square" rtlCol="0">
            <a:spAutoFit/>
          </a:bodyPr>
          <a:lstStyle/>
          <a:p>
            <a:r>
              <a:rPr lang="es-MX" sz="2800" b="1" dirty="0">
                <a:solidFill>
                  <a:schemeClr val="accent6">
                    <a:lumMod val="75000"/>
                  </a:schemeClr>
                </a:solidFill>
                <a:latin typeface="Arial" panose="020B0604020202020204" pitchFamily="34" charset="0"/>
                <a:cs typeface="Arial" panose="020B0604020202020204" pitchFamily="34" charset="0"/>
              </a:rPr>
              <a:t>Patrones Estructurales – </a:t>
            </a:r>
            <a:r>
              <a:rPr lang="es-MX" sz="2800" b="1" dirty="0">
                <a:solidFill>
                  <a:srgbClr val="FF0000"/>
                </a:solidFill>
                <a:latin typeface="Arial" panose="020B0604020202020204" pitchFamily="34" charset="0"/>
                <a:cs typeface="Arial" panose="020B0604020202020204" pitchFamily="34" charset="0"/>
              </a:rPr>
              <a:t>Flyweight</a:t>
            </a:r>
            <a:endParaRPr lang="es-CO" sz="2800" b="1" dirty="0">
              <a:solidFill>
                <a:srgbClr val="FF0000"/>
              </a:solidFill>
              <a:latin typeface="Arial" panose="020B0604020202020204" pitchFamily="34" charset="0"/>
              <a:cs typeface="Arial" panose="020B0604020202020204" pitchFamily="34" charset="0"/>
            </a:endParaRPr>
          </a:p>
        </p:txBody>
      </p:sp>
      <p:pic>
        <p:nvPicPr>
          <p:cNvPr id="8" name="Imagen 7">
            <a:extLst>
              <a:ext uri="{FF2B5EF4-FFF2-40B4-BE49-F238E27FC236}">
                <a16:creationId xmlns:a16="http://schemas.microsoft.com/office/drawing/2014/main" id="{74E5C6AE-5629-49F2-8472-46537E45E0F8}"/>
              </a:ext>
            </a:extLst>
          </p:cNvPr>
          <p:cNvPicPr>
            <a:picLocks noChangeAspect="1"/>
          </p:cNvPicPr>
          <p:nvPr/>
        </p:nvPicPr>
        <p:blipFill rotWithShape="1">
          <a:blip r:embed="rId5"/>
          <a:srcRect r="58765" b="38167"/>
          <a:stretch/>
        </p:blipFill>
        <p:spPr>
          <a:xfrm>
            <a:off x="244698" y="1707847"/>
            <a:ext cx="2993802" cy="4489263"/>
          </a:xfrm>
          <a:prstGeom prst="rect">
            <a:avLst/>
          </a:prstGeom>
        </p:spPr>
      </p:pic>
      <p:pic>
        <p:nvPicPr>
          <p:cNvPr id="49" name="Imagen 48">
            <a:extLst>
              <a:ext uri="{FF2B5EF4-FFF2-40B4-BE49-F238E27FC236}">
                <a16:creationId xmlns:a16="http://schemas.microsoft.com/office/drawing/2014/main" id="{E10A903D-1E7E-4915-93B1-02F38BEF8D6F}"/>
              </a:ext>
            </a:extLst>
          </p:cNvPr>
          <p:cNvPicPr>
            <a:picLocks noChangeAspect="1"/>
          </p:cNvPicPr>
          <p:nvPr/>
        </p:nvPicPr>
        <p:blipFill rotWithShape="1">
          <a:blip r:embed="rId5">
            <a:clrChange>
              <a:clrFrom>
                <a:srgbClr val="F7F6F7"/>
              </a:clrFrom>
              <a:clrTo>
                <a:srgbClr val="F7F6F7">
                  <a:alpha val="0"/>
                </a:srgbClr>
              </a:clrTo>
            </a:clrChange>
          </a:blip>
          <a:srcRect l="53416" t="11891" r="33874" b="70735"/>
          <a:stretch/>
        </p:blipFill>
        <p:spPr>
          <a:xfrm>
            <a:off x="3810432" y="1707847"/>
            <a:ext cx="1353782" cy="1850615"/>
          </a:xfrm>
          <a:prstGeom prst="rect">
            <a:avLst/>
          </a:prstGeom>
        </p:spPr>
      </p:pic>
      <p:pic>
        <p:nvPicPr>
          <p:cNvPr id="51" name="Imagen 50">
            <a:extLst>
              <a:ext uri="{FF2B5EF4-FFF2-40B4-BE49-F238E27FC236}">
                <a16:creationId xmlns:a16="http://schemas.microsoft.com/office/drawing/2014/main" id="{AF98EDC0-9C82-4CE5-ADD3-5C2AE6B82898}"/>
              </a:ext>
            </a:extLst>
          </p:cNvPr>
          <p:cNvPicPr>
            <a:picLocks noChangeAspect="1"/>
          </p:cNvPicPr>
          <p:nvPr/>
        </p:nvPicPr>
        <p:blipFill rotWithShape="1">
          <a:blip r:embed="rId5">
            <a:clrChange>
              <a:clrFrom>
                <a:srgbClr val="F6F6F7"/>
              </a:clrFrom>
              <a:clrTo>
                <a:srgbClr val="F6F6F7">
                  <a:alpha val="0"/>
                </a:srgbClr>
              </a:clrTo>
            </a:clrChange>
          </a:blip>
          <a:srcRect l="68243" t="11891" r="18783" b="70735"/>
          <a:stretch/>
        </p:blipFill>
        <p:spPr>
          <a:xfrm>
            <a:off x="5042667" y="1701188"/>
            <a:ext cx="1386958" cy="1857274"/>
          </a:xfrm>
          <a:prstGeom prst="rect">
            <a:avLst/>
          </a:prstGeom>
        </p:spPr>
      </p:pic>
      <p:pic>
        <p:nvPicPr>
          <p:cNvPr id="56" name="Imagen 55">
            <a:extLst>
              <a:ext uri="{FF2B5EF4-FFF2-40B4-BE49-F238E27FC236}">
                <a16:creationId xmlns:a16="http://schemas.microsoft.com/office/drawing/2014/main" id="{DCCA2467-0F0D-4F90-9F80-C665556BB39B}"/>
              </a:ext>
            </a:extLst>
          </p:cNvPr>
          <p:cNvPicPr>
            <a:picLocks noChangeAspect="1"/>
          </p:cNvPicPr>
          <p:nvPr/>
        </p:nvPicPr>
        <p:blipFill rotWithShape="1">
          <a:blip r:embed="rId5">
            <a:clrChange>
              <a:clrFrom>
                <a:srgbClr val="F6F6F6"/>
              </a:clrFrom>
              <a:clrTo>
                <a:srgbClr val="F6F6F6">
                  <a:alpha val="0"/>
                </a:srgbClr>
              </a:clrTo>
            </a:clrChange>
          </a:blip>
          <a:srcRect l="82542" t="11891" r="4484" b="70735"/>
          <a:stretch/>
        </p:blipFill>
        <p:spPr>
          <a:xfrm>
            <a:off x="6266122" y="1629180"/>
            <a:ext cx="1386958" cy="1857273"/>
          </a:xfrm>
          <a:prstGeom prst="rect">
            <a:avLst/>
          </a:prstGeom>
        </p:spPr>
      </p:pic>
      <p:sp>
        <p:nvSpPr>
          <p:cNvPr id="19" name="CuadroTexto 18">
            <a:extLst>
              <a:ext uri="{FF2B5EF4-FFF2-40B4-BE49-F238E27FC236}">
                <a16:creationId xmlns:a16="http://schemas.microsoft.com/office/drawing/2014/main" id="{237567A2-2EDB-4952-BA3F-065EFE3E2EC6}"/>
              </a:ext>
            </a:extLst>
          </p:cNvPr>
          <p:cNvSpPr txBox="1"/>
          <p:nvPr/>
        </p:nvSpPr>
        <p:spPr>
          <a:xfrm>
            <a:off x="4061953" y="3473171"/>
            <a:ext cx="617477" cy="369332"/>
          </a:xfrm>
          <a:prstGeom prst="rect">
            <a:avLst/>
          </a:prstGeom>
          <a:noFill/>
        </p:spPr>
        <p:txBody>
          <a:bodyPr wrap="none" rtlCol="0">
            <a:spAutoFit/>
          </a:bodyPr>
          <a:lstStyle/>
          <a:p>
            <a:r>
              <a:rPr lang="es-MX" dirty="0"/>
              <a:t>(1,1)</a:t>
            </a:r>
            <a:endParaRPr lang="es-CO" dirty="0"/>
          </a:p>
        </p:txBody>
      </p:sp>
      <p:sp>
        <p:nvSpPr>
          <p:cNvPr id="60" name="CuadroTexto 59">
            <a:extLst>
              <a:ext uri="{FF2B5EF4-FFF2-40B4-BE49-F238E27FC236}">
                <a16:creationId xmlns:a16="http://schemas.microsoft.com/office/drawing/2014/main" id="{24C3FABA-E1EA-4DBF-9176-4808B8AAB6BD}"/>
              </a:ext>
            </a:extLst>
          </p:cNvPr>
          <p:cNvSpPr txBox="1"/>
          <p:nvPr/>
        </p:nvSpPr>
        <p:spPr>
          <a:xfrm>
            <a:off x="5341266" y="3473171"/>
            <a:ext cx="617477" cy="369332"/>
          </a:xfrm>
          <a:prstGeom prst="rect">
            <a:avLst/>
          </a:prstGeom>
          <a:noFill/>
        </p:spPr>
        <p:txBody>
          <a:bodyPr wrap="none" rtlCol="0">
            <a:spAutoFit/>
          </a:bodyPr>
          <a:lstStyle/>
          <a:p>
            <a:r>
              <a:rPr lang="es-MX" dirty="0"/>
              <a:t>(1,2)</a:t>
            </a:r>
            <a:endParaRPr lang="es-CO" dirty="0"/>
          </a:p>
        </p:txBody>
      </p:sp>
      <p:sp>
        <p:nvSpPr>
          <p:cNvPr id="61" name="CuadroTexto 60">
            <a:extLst>
              <a:ext uri="{FF2B5EF4-FFF2-40B4-BE49-F238E27FC236}">
                <a16:creationId xmlns:a16="http://schemas.microsoft.com/office/drawing/2014/main" id="{1554820D-7CF8-46A8-9A9A-8FABC005165B}"/>
              </a:ext>
            </a:extLst>
          </p:cNvPr>
          <p:cNvSpPr txBox="1"/>
          <p:nvPr/>
        </p:nvSpPr>
        <p:spPr>
          <a:xfrm>
            <a:off x="6602423" y="3435848"/>
            <a:ext cx="617477" cy="369332"/>
          </a:xfrm>
          <a:prstGeom prst="rect">
            <a:avLst/>
          </a:prstGeom>
          <a:noFill/>
        </p:spPr>
        <p:txBody>
          <a:bodyPr wrap="none" rtlCol="0">
            <a:spAutoFit/>
          </a:bodyPr>
          <a:lstStyle/>
          <a:p>
            <a:r>
              <a:rPr lang="es-MX" dirty="0"/>
              <a:t>(1,3)</a:t>
            </a:r>
            <a:endParaRPr lang="es-CO" dirty="0"/>
          </a:p>
        </p:txBody>
      </p:sp>
      <p:pic>
        <p:nvPicPr>
          <p:cNvPr id="62" name="Imagen 61">
            <a:extLst>
              <a:ext uri="{FF2B5EF4-FFF2-40B4-BE49-F238E27FC236}">
                <a16:creationId xmlns:a16="http://schemas.microsoft.com/office/drawing/2014/main" id="{BCCE78CD-75AB-4CCB-9C72-72BFC30831C3}"/>
              </a:ext>
            </a:extLst>
          </p:cNvPr>
          <p:cNvPicPr>
            <a:picLocks noChangeAspect="1"/>
          </p:cNvPicPr>
          <p:nvPr/>
        </p:nvPicPr>
        <p:blipFill rotWithShape="1">
          <a:blip r:embed="rId5">
            <a:clrChange>
              <a:clrFrom>
                <a:srgbClr val="F7F6F7"/>
              </a:clrFrom>
              <a:clrTo>
                <a:srgbClr val="F7F6F7">
                  <a:alpha val="0"/>
                </a:srgbClr>
              </a:clrTo>
            </a:clrChange>
          </a:blip>
          <a:srcRect l="53416" t="11891" r="33874" b="70735"/>
          <a:stretch/>
        </p:blipFill>
        <p:spPr>
          <a:xfrm>
            <a:off x="7940786" y="1707847"/>
            <a:ext cx="1353782" cy="1850615"/>
          </a:xfrm>
          <a:prstGeom prst="rect">
            <a:avLst/>
          </a:prstGeom>
        </p:spPr>
      </p:pic>
      <p:pic>
        <p:nvPicPr>
          <p:cNvPr id="63" name="Imagen 62">
            <a:extLst>
              <a:ext uri="{FF2B5EF4-FFF2-40B4-BE49-F238E27FC236}">
                <a16:creationId xmlns:a16="http://schemas.microsoft.com/office/drawing/2014/main" id="{89B5B0C6-01C9-4B52-90B5-6DA3EDE04BAF}"/>
              </a:ext>
            </a:extLst>
          </p:cNvPr>
          <p:cNvPicPr>
            <a:picLocks noChangeAspect="1"/>
          </p:cNvPicPr>
          <p:nvPr/>
        </p:nvPicPr>
        <p:blipFill rotWithShape="1">
          <a:blip r:embed="rId5">
            <a:clrChange>
              <a:clrFrom>
                <a:srgbClr val="F6F6F7"/>
              </a:clrFrom>
              <a:clrTo>
                <a:srgbClr val="F6F6F7">
                  <a:alpha val="0"/>
                </a:srgbClr>
              </a:clrTo>
            </a:clrChange>
          </a:blip>
          <a:srcRect l="68243" t="11891" r="18783" b="70735"/>
          <a:stretch/>
        </p:blipFill>
        <p:spPr>
          <a:xfrm>
            <a:off x="9173021" y="1701188"/>
            <a:ext cx="1386958" cy="1857274"/>
          </a:xfrm>
          <a:prstGeom prst="rect">
            <a:avLst/>
          </a:prstGeom>
        </p:spPr>
      </p:pic>
      <p:pic>
        <p:nvPicPr>
          <p:cNvPr id="64" name="Imagen 63">
            <a:extLst>
              <a:ext uri="{FF2B5EF4-FFF2-40B4-BE49-F238E27FC236}">
                <a16:creationId xmlns:a16="http://schemas.microsoft.com/office/drawing/2014/main" id="{83C4F742-B619-4D1F-BB88-FE8DFBAE47C3}"/>
              </a:ext>
            </a:extLst>
          </p:cNvPr>
          <p:cNvPicPr>
            <a:picLocks noChangeAspect="1"/>
          </p:cNvPicPr>
          <p:nvPr/>
        </p:nvPicPr>
        <p:blipFill rotWithShape="1">
          <a:blip r:embed="rId5">
            <a:clrChange>
              <a:clrFrom>
                <a:srgbClr val="F6F6F6"/>
              </a:clrFrom>
              <a:clrTo>
                <a:srgbClr val="F6F6F6">
                  <a:alpha val="0"/>
                </a:srgbClr>
              </a:clrTo>
            </a:clrChange>
          </a:blip>
          <a:srcRect l="82542" t="11891" r="4484" b="70735"/>
          <a:stretch/>
        </p:blipFill>
        <p:spPr>
          <a:xfrm>
            <a:off x="10396476" y="1629180"/>
            <a:ext cx="1386958" cy="1857273"/>
          </a:xfrm>
          <a:prstGeom prst="rect">
            <a:avLst/>
          </a:prstGeom>
        </p:spPr>
      </p:pic>
      <p:sp>
        <p:nvSpPr>
          <p:cNvPr id="65" name="CuadroTexto 64">
            <a:extLst>
              <a:ext uri="{FF2B5EF4-FFF2-40B4-BE49-F238E27FC236}">
                <a16:creationId xmlns:a16="http://schemas.microsoft.com/office/drawing/2014/main" id="{DD863183-A910-4BB4-9615-CCC1FA1B3757}"/>
              </a:ext>
            </a:extLst>
          </p:cNvPr>
          <p:cNvSpPr txBox="1"/>
          <p:nvPr/>
        </p:nvSpPr>
        <p:spPr>
          <a:xfrm>
            <a:off x="8192307" y="3473171"/>
            <a:ext cx="617477" cy="369332"/>
          </a:xfrm>
          <a:prstGeom prst="rect">
            <a:avLst/>
          </a:prstGeom>
          <a:noFill/>
        </p:spPr>
        <p:txBody>
          <a:bodyPr wrap="none" rtlCol="0">
            <a:spAutoFit/>
          </a:bodyPr>
          <a:lstStyle/>
          <a:p>
            <a:r>
              <a:rPr lang="es-MX" dirty="0"/>
              <a:t>(1,1)</a:t>
            </a:r>
            <a:endParaRPr lang="es-CO" dirty="0"/>
          </a:p>
        </p:txBody>
      </p:sp>
      <p:sp>
        <p:nvSpPr>
          <p:cNvPr id="66" name="CuadroTexto 65">
            <a:extLst>
              <a:ext uri="{FF2B5EF4-FFF2-40B4-BE49-F238E27FC236}">
                <a16:creationId xmlns:a16="http://schemas.microsoft.com/office/drawing/2014/main" id="{1F697AE8-E937-46ED-8261-4C749FB77B9B}"/>
              </a:ext>
            </a:extLst>
          </p:cNvPr>
          <p:cNvSpPr txBox="1"/>
          <p:nvPr/>
        </p:nvSpPr>
        <p:spPr>
          <a:xfrm>
            <a:off x="9471620" y="3473171"/>
            <a:ext cx="617477" cy="369332"/>
          </a:xfrm>
          <a:prstGeom prst="rect">
            <a:avLst/>
          </a:prstGeom>
          <a:noFill/>
        </p:spPr>
        <p:txBody>
          <a:bodyPr wrap="none" rtlCol="0">
            <a:spAutoFit/>
          </a:bodyPr>
          <a:lstStyle/>
          <a:p>
            <a:r>
              <a:rPr lang="es-MX" dirty="0"/>
              <a:t>(1,2)</a:t>
            </a:r>
            <a:endParaRPr lang="es-CO" dirty="0"/>
          </a:p>
        </p:txBody>
      </p:sp>
      <p:sp>
        <p:nvSpPr>
          <p:cNvPr id="67" name="CuadroTexto 66">
            <a:extLst>
              <a:ext uri="{FF2B5EF4-FFF2-40B4-BE49-F238E27FC236}">
                <a16:creationId xmlns:a16="http://schemas.microsoft.com/office/drawing/2014/main" id="{5EA659CF-5414-49EB-BF0D-48A8E70366D8}"/>
              </a:ext>
            </a:extLst>
          </p:cNvPr>
          <p:cNvSpPr txBox="1"/>
          <p:nvPr/>
        </p:nvSpPr>
        <p:spPr>
          <a:xfrm>
            <a:off x="10732777" y="3435848"/>
            <a:ext cx="617477" cy="369332"/>
          </a:xfrm>
          <a:prstGeom prst="rect">
            <a:avLst/>
          </a:prstGeom>
          <a:noFill/>
        </p:spPr>
        <p:txBody>
          <a:bodyPr wrap="none" rtlCol="0">
            <a:spAutoFit/>
          </a:bodyPr>
          <a:lstStyle/>
          <a:p>
            <a:r>
              <a:rPr lang="es-MX" dirty="0"/>
              <a:t>(1,3)</a:t>
            </a:r>
            <a:endParaRPr lang="es-CO" dirty="0"/>
          </a:p>
        </p:txBody>
      </p:sp>
      <p:pic>
        <p:nvPicPr>
          <p:cNvPr id="68" name="Imagen 67">
            <a:extLst>
              <a:ext uri="{FF2B5EF4-FFF2-40B4-BE49-F238E27FC236}">
                <a16:creationId xmlns:a16="http://schemas.microsoft.com/office/drawing/2014/main" id="{8B09C687-CCD5-465A-93F3-B892799DE0C1}"/>
              </a:ext>
            </a:extLst>
          </p:cNvPr>
          <p:cNvPicPr>
            <a:picLocks noChangeAspect="1"/>
          </p:cNvPicPr>
          <p:nvPr/>
        </p:nvPicPr>
        <p:blipFill rotWithShape="1">
          <a:blip r:embed="rId5">
            <a:clrChange>
              <a:clrFrom>
                <a:srgbClr val="F7F6F7"/>
              </a:clrFrom>
              <a:clrTo>
                <a:srgbClr val="F7F6F7">
                  <a:alpha val="0"/>
                </a:srgbClr>
              </a:clrTo>
            </a:clrChange>
          </a:blip>
          <a:srcRect l="53416" t="11891" r="33874" b="70735"/>
          <a:stretch/>
        </p:blipFill>
        <p:spPr>
          <a:xfrm>
            <a:off x="3798073" y="4336458"/>
            <a:ext cx="1353782" cy="1850615"/>
          </a:xfrm>
          <a:prstGeom prst="rect">
            <a:avLst/>
          </a:prstGeom>
        </p:spPr>
      </p:pic>
      <p:pic>
        <p:nvPicPr>
          <p:cNvPr id="69" name="Imagen 68">
            <a:extLst>
              <a:ext uri="{FF2B5EF4-FFF2-40B4-BE49-F238E27FC236}">
                <a16:creationId xmlns:a16="http://schemas.microsoft.com/office/drawing/2014/main" id="{E943F518-F699-454A-A6CC-93C3EA849C99}"/>
              </a:ext>
            </a:extLst>
          </p:cNvPr>
          <p:cNvPicPr>
            <a:picLocks noChangeAspect="1"/>
          </p:cNvPicPr>
          <p:nvPr/>
        </p:nvPicPr>
        <p:blipFill rotWithShape="1">
          <a:blip r:embed="rId5">
            <a:clrChange>
              <a:clrFrom>
                <a:srgbClr val="F6F6F7"/>
              </a:clrFrom>
              <a:clrTo>
                <a:srgbClr val="F6F6F7">
                  <a:alpha val="0"/>
                </a:srgbClr>
              </a:clrTo>
            </a:clrChange>
          </a:blip>
          <a:srcRect l="68243" t="11891" r="18783" b="70735"/>
          <a:stretch/>
        </p:blipFill>
        <p:spPr>
          <a:xfrm>
            <a:off x="5030308" y="4329799"/>
            <a:ext cx="1386958" cy="1857274"/>
          </a:xfrm>
          <a:prstGeom prst="rect">
            <a:avLst/>
          </a:prstGeom>
        </p:spPr>
      </p:pic>
      <p:pic>
        <p:nvPicPr>
          <p:cNvPr id="70" name="Imagen 69">
            <a:extLst>
              <a:ext uri="{FF2B5EF4-FFF2-40B4-BE49-F238E27FC236}">
                <a16:creationId xmlns:a16="http://schemas.microsoft.com/office/drawing/2014/main" id="{50488E4A-D922-41E4-BD17-6E64BAA4C34F}"/>
              </a:ext>
            </a:extLst>
          </p:cNvPr>
          <p:cNvPicPr>
            <a:picLocks noChangeAspect="1"/>
          </p:cNvPicPr>
          <p:nvPr/>
        </p:nvPicPr>
        <p:blipFill rotWithShape="1">
          <a:blip r:embed="rId5">
            <a:clrChange>
              <a:clrFrom>
                <a:srgbClr val="F6F6F6"/>
              </a:clrFrom>
              <a:clrTo>
                <a:srgbClr val="F6F6F6">
                  <a:alpha val="0"/>
                </a:srgbClr>
              </a:clrTo>
            </a:clrChange>
          </a:blip>
          <a:srcRect l="82542" t="11891" r="4484" b="70735"/>
          <a:stretch/>
        </p:blipFill>
        <p:spPr>
          <a:xfrm>
            <a:off x="6253763" y="4257791"/>
            <a:ext cx="1386958" cy="1857273"/>
          </a:xfrm>
          <a:prstGeom prst="rect">
            <a:avLst/>
          </a:prstGeom>
        </p:spPr>
      </p:pic>
      <p:pic>
        <p:nvPicPr>
          <p:cNvPr id="74" name="Imagen 73">
            <a:extLst>
              <a:ext uri="{FF2B5EF4-FFF2-40B4-BE49-F238E27FC236}">
                <a16:creationId xmlns:a16="http://schemas.microsoft.com/office/drawing/2014/main" id="{40E2CD70-6192-4F3A-8FFE-871EB18052E9}"/>
              </a:ext>
            </a:extLst>
          </p:cNvPr>
          <p:cNvPicPr>
            <a:picLocks noChangeAspect="1"/>
          </p:cNvPicPr>
          <p:nvPr/>
        </p:nvPicPr>
        <p:blipFill rotWithShape="1">
          <a:blip r:embed="rId5">
            <a:clrChange>
              <a:clrFrom>
                <a:srgbClr val="F7F6F7"/>
              </a:clrFrom>
              <a:clrTo>
                <a:srgbClr val="F7F6F7">
                  <a:alpha val="0"/>
                </a:srgbClr>
              </a:clrTo>
            </a:clrChange>
          </a:blip>
          <a:srcRect l="53416" t="11891" r="33874" b="70735"/>
          <a:stretch/>
        </p:blipFill>
        <p:spPr>
          <a:xfrm>
            <a:off x="8887077" y="4040493"/>
            <a:ext cx="890963" cy="1217943"/>
          </a:xfrm>
          <a:prstGeom prst="rect">
            <a:avLst/>
          </a:prstGeom>
        </p:spPr>
      </p:pic>
      <p:pic>
        <p:nvPicPr>
          <p:cNvPr id="75" name="Imagen 74">
            <a:extLst>
              <a:ext uri="{FF2B5EF4-FFF2-40B4-BE49-F238E27FC236}">
                <a16:creationId xmlns:a16="http://schemas.microsoft.com/office/drawing/2014/main" id="{FE7D1778-9E2D-4C75-A20B-0383E37333B7}"/>
              </a:ext>
            </a:extLst>
          </p:cNvPr>
          <p:cNvPicPr>
            <a:picLocks noChangeAspect="1"/>
          </p:cNvPicPr>
          <p:nvPr/>
        </p:nvPicPr>
        <p:blipFill rotWithShape="1">
          <a:blip r:embed="rId5">
            <a:clrChange>
              <a:clrFrom>
                <a:srgbClr val="F6F6F7"/>
              </a:clrFrom>
              <a:clrTo>
                <a:srgbClr val="F6F6F7">
                  <a:alpha val="0"/>
                </a:srgbClr>
              </a:clrTo>
            </a:clrChange>
          </a:blip>
          <a:srcRect l="68243" t="11891" r="18783" b="70735"/>
          <a:stretch/>
        </p:blipFill>
        <p:spPr>
          <a:xfrm>
            <a:off x="9664779" y="3968484"/>
            <a:ext cx="912797" cy="1222325"/>
          </a:xfrm>
          <a:prstGeom prst="rect">
            <a:avLst/>
          </a:prstGeom>
        </p:spPr>
      </p:pic>
      <p:pic>
        <p:nvPicPr>
          <p:cNvPr id="76" name="Imagen 75">
            <a:extLst>
              <a:ext uri="{FF2B5EF4-FFF2-40B4-BE49-F238E27FC236}">
                <a16:creationId xmlns:a16="http://schemas.microsoft.com/office/drawing/2014/main" id="{183FDCF8-7E33-4947-81F5-1DEE42E00453}"/>
              </a:ext>
            </a:extLst>
          </p:cNvPr>
          <p:cNvPicPr>
            <a:picLocks noChangeAspect="1"/>
          </p:cNvPicPr>
          <p:nvPr/>
        </p:nvPicPr>
        <p:blipFill rotWithShape="1">
          <a:blip r:embed="rId5">
            <a:clrChange>
              <a:clrFrom>
                <a:srgbClr val="F6F6F6"/>
              </a:clrFrom>
              <a:clrTo>
                <a:srgbClr val="F6F6F6">
                  <a:alpha val="0"/>
                </a:srgbClr>
              </a:clrTo>
            </a:clrChange>
          </a:blip>
          <a:srcRect l="82542" t="11891" r="4484" b="70735"/>
          <a:stretch/>
        </p:blipFill>
        <p:spPr>
          <a:xfrm>
            <a:off x="10335618" y="3964102"/>
            <a:ext cx="912797" cy="1222325"/>
          </a:xfrm>
          <a:prstGeom prst="rect">
            <a:avLst/>
          </a:prstGeom>
        </p:spPr>
      </p:pic>
      <p:sp>
        <p:nvSpPr>
          <p:cNvPr id="77" name="CuadroTexto 76">
            <a:extLst>
              <a:ext uri="{FF2B5EF4-FFF2-40B4-BE49-F238E27FC236}">
                <a16:creationId xmlns:a16="http://schemas.microsoft.com/office/drawing/2014/main" id="{051D3F1D-6113-442D-8712-DCCAFD017887}"/>
              </a:ext>
            </a:extLst>
          </p:cNvPr>
          <p:cNvSpPr txBox="1"/>
          <p:nvPr/>
        </p:nvSpPr>
        <p:spPr>
          <a:xfrm>
            <a:off x="9020621" y="5191462"/>
            <a:ext cx="617477" cy="307777"/>
          </a:xfrm>
          <a:prstGeom prst="rect">
            <a:avLst/>
          </a:prstGeom>
          <a:noFill/>
        </p:spPr>
        <p:txBody>
          <a:bodyPr wrap="square" rtlCol="0">
            <a:spAutoFit/>
          </a:bodyPr>
          <a:lstStyle/>
          <a:p>
            <a:r>
              <a:rPr lang="es-MX" sz="1400" dirty="0"/>
              <a:t>(1,1)</a:t>
            </a:r>
            <a:endParaRPr lang="es-CO" sz="1400" dirty="0"/>
          </a:p>
        </p:txBody>
      </p:sp>
      <p:sp>
        <p:nvSpPr>
          <p:cNvPr id="78" name="CuadroTexto 77">
            <a:extLst>
              <a:ext uri="{FF2B5EF4-FFF2-40B4-BE49-F238E27FC236}">
                <a16:creationId xmlns:a16="http://schemas.microsoft.com/office/drawing/2014/main" id="{0E250987-7BB8-4E10-9521-A7ECD78EA1AF}"/>
              </a:ext>
            </a:extLst>
          </p:cNvPr>
          <p:cNvSpPr txBox="1"/>
          <p:nvPr/>
        </p:nvSpPr>
        <p:spPr>
          <a:xfrm>
            <a:off x="9866500" y="5148370"/>
            <a:ext cx="617477" cy="307777"/>
          </a:xfrm>
          <a:prstGeom prst="rect">
            <a:avLst/>
          </a:prstGeom>
          <a:noFill/>
        </p:spPr>
        <p:txBody>
          <a:bodyPr wrap="square" rtlCol="0">
            <a:spAutoFit/>
          </a:bodyPr>
          <a:lstStyle/>
          <a:p>
            <a:r>
              <a:rPr lang="es-MX" sz="1400" dirty="0"/>
              <a:t>(1,2)</a:t>
            </a:r>
            <a:endParaRPr lang="es-CO" sz="1400" dirty="0"/>
          </a:p>
        </p:txBody>
      </p:sp>
      <p:sp>
        <p:nvSpPr>
          <p:cNvPr id="79" name="CuadroTexto 78">
            <a:extLst>
              <a:ext uri="{FF2B5EF4-FFF2-40B4-BE49-F238E27FC236}">
                <a16:creationId xmlns:a16="http://schemas.microsoft.com/office/drawing/2014/main" id="{9B46F0CA-91F8-46F2-8EC3-153BA67ADD07}"/>
              </a:ext>
            </a:extLst>
          </p:cNvPr>
          <p:cNvSpPr txBox="1"/>
          <p:nvPr/>
        </p:nvSpPr>
        <p:spPr>
          <a:xfrm>
            <a:off x="10558387" y="5139232"/>
            <a:ext cx="617477" cy="307777"/>
          </a:xfrm>
          <a:prstGeom prst="rect">
            <a:avLst/>
          </a:prstGeom>
          <a:noFill/>
        </p:spPr>
        <p:txBody>
          <a:bodyPr wrap="square" rtlCol="0">
            <a:spAutoFit/>
          </a:bodyPr>
          <a:lstStyle/>
          <a:p>
            <a:r>
              <a:rPr lang="es-MX" sz="1400" dirty="0"/>
              <a:t>(1,3)</a:t>
            </a:r>
            <a:endParaRPr lang="es-CO" sz="1400" dirty="0"/>
          </a:p>
        </p:txBody>
      </p:sp>
      <p:pic>
        <p:nvPicPr>
          <p:cNvPr id="80" name="Imagen 79">
            <a:extLst>
              <a:ext uri="{FF2B5EF4-FFF2-40B4-BE49-F238E27FC236}">
                <a16:creationId xmlns:a16="http://schemas.microsoft.com/office/drawing/2014/main" id="{CBA80489-DB81-40D4-8974-52B5443C9844}"/>
              </a:ext>
            </a:extLst>
          </p:cNvPr>
          <p:cNvPicPr>
            <a:picLocks noChangeAspect="1"/>
          </p:cNvPicPr>
          <p:nvPr/>
        </p:nvPicPr>
        <p:blipFill rotWithShape="1">
          <a:blip r:embed="rId5">
            <a:clrChange>
              <a:clrFrom>
                <a:srgbClr val="F7F6F7"/>
              </a:clrFrom>
              <a:clrTo>
                <a:srgbClr val="F7F6F7">
                  <a:alpha val="0"/>
                </a:srgbClr>
              </a:clrTo>
            </a:clrChange>
          </a:blip>
          <a:srcRect l="53416" t="11891" r="33874" b="70735"/>
          <a:stretch/>
        </p:blipFill>
        <p:spPr>
          <a:xfrm>
            <a:off x="8862794" y="5437139"/>
            <a:ext cx="890963" cy="1217943"/>
          </a:xfrm>
          <a:prstGeom prst="rect">
            <a:avLst/>
          </a:prstGeom>
          <a:solidFill>
            <a:schemeClr val="bg1"/>
          </a:solidFill>
        </p:spPr>
      </p:pic>
      <p:pic>
        <p:nvPicPr>
          <p:cNvPr id="81" name="Imagen 80">
            <a:extLst>
              <a:ext uri="{FF2B5EF4-FFF2-40B4-BE49-F238E27FC236}">
                <a16:creationId xmlns:a16="http://schemas.microsoft.com/office/drawing/2014/main" id="{A9F69D5B-880F-44BD-80AE-1CE05F40F5DE}"/>
              </a:ext>
            </a:extLst>
          </p:cNvPr>
          <p:cNvPicPr>
            <a:picLocks noChangeAspect="1"/>
          </p:cNvPicPr>
          <p:nvPr/>
        </p:nvPicPr>
        <p:blipFill rotWithShape="1">
          <a:blip r:embed="rId5">
            <a:clrChange>
              <a:clrFrom>
                <a:srgbClr val="F6F6F7"/>
              </a:clrFrom>
              <a:clrTo>
                <a:srgbClr val="F6F6F7">
                  <a:alpha val="0"/>
                </a:srgbClr>
              </a:clrTo>
            </a:clrChange>
          </a:blip>
          <a:srcRect l="68243" t="11891" r="18783" b="70735"/>
          <a:stretch/>
        </p:blipFill>
        <p:spPr>
          <a:xfrm>
            <a:off x="9640496" y="5365130"/>
            <a:ext cx="912797" cy="1222325"/>
          </a:xfrm>
          <a:prstGeom prst="rect">
            <a:avLst/>
          </a:prstGeom>
          <a:solidFill>
            <a:schemeClr val="bg1"/>
          </a:solidFill>
        </p:spPr>
      </p:pic>
      <p:pic>
        <p:nvPicPr>
          <p:cNvPr id="82" name="Imagen 81">
            <a:extLst>
              <a:ext uri="{FF2B5EF4-FFF2-40B4-BE49-F238E27FC236}">
                <a16:creationId xmlns:a16="http://schemas.microsoft.com/office/drawing/2014/main" id="{05A37BDF-0BA6-4023-A2A9-1B5344E6DFC2}"/>
              </a:ext>
            </a:extLst>
          </p:cNvPr>
          <p:cNvPicPr>
            <a:picLocks noChangeAspect="1"/>
          </p:cNvPicPr>
          <p:nvPr/>
        </p:nvPicPr>
        <p:blipFill rotWithShape="1">
          <a:blip r:embed="rId5">
            <a:clrChange>
              <a:clrFrom>
                <a:srgbClr val="F6F6F6"/>
              </a:clrFrom>
              <a:clrTo>
                <a:srgbClr val="F6F6F6">
                  <a:alpha val="0"/>
                </a:srgbClr>
              </a:clrTo>
            </a:clrChange>
          </a:blip>
          <a:srcRect l="82542" t="11891" r="4484" b="70735"/>
          <a:stretch/>
        </p:blipFill>
        <p:spPr>
          <a:xfrm>
            <a:off x="10311335" y="5360748"/>
            <a:ext cx="912797" cy="1222325"/>
          </a:xfrm>
          <a:prstGeom prst="rect">
            <a:avLst/>
          </a:prstGeom>
          <a:solidFill>
            <a:schemeClr val="bg1"/>
          </a:solidFill>
        </p:spPr>
      </p:pic>
      <p:sp>
        <p:nvSpPr>
          <p:cNvPr id="83" name="CuadroTexto 82">
            <a:extLst>
              <a:ext uri="{FF2B5EF4-FFF2-40B4-BE49-F238E27FC236}">
                <a16:creationId xmlns:a16="http://schemas.microsoft.com/office/drawing/2014/main" id="{4E7879F6-148F-4A6C-AF5E-3586C0EFFC82}"/>
              </a:ext>
            </a:extLst>
          </p:cNvPr>
          <p:cNvSpPr txBox="1"/>
          <p:nvPr/>
        </p:nvSpPr>
        <p:spPr>
          <a:xfrm>
            <a:off x="8996338" y="6588108"/>
            <a:ext cx="617477" cy="307777"/>
          </a:xfrm>
          <a:prstGeom prst="rect">
            <a:avLst/>
          </a:prstGeom>
          <a:solidFill>
            <a:schemeClr val="bg1"/>
          </a:solidFill>
        </p:spPr>
        <p:txBody>
          <a:bodyPr wrap="square" rtlCol="0">
            <a:spAutoFit/>
          </a:bodyPr>
          <a:lstStyle/>
          <a:p>
            <a:r>
              <a:rPr lang="es-MX" sz="1400" dirty="0"/>
              <a:t>(1,1)</a:t>
            </a:r>
            <a:endParaRPr lang="es-CO" sz="1400" dirty="0"/>
          </a:p>
        </p:txBody>
      </p:sp>
      <p:sp>
        <p:nvSpPr>
          <p:cNvPr id="84" name="CuadroTexto 83">
            <a:extLst>
              <a:ext uri="{FF2B5EF4-FFF2-40B4-BE49-F238E27FC236}">
                <a16:creationId xmlns:a16="http://schemas.microsoft.com/office/drawing/2014/main" id="{30A27C0D-BBC6-4FB1-8802-26FE91CFB768}"/>
              </a:ext>
            </a:extLst>
          </p:cNvPr>
          <p:cNvSpPr txBox="1"/>
          <p:nvPr/>
        </p:nvSpPr>
        <p:spPr>
          <a:xfrm>
            <a:off x="9842217" y="6545016"/>
            <a:ext cx="617477" cy="307777"/>
          </a:xfrm>
          <a:prstGeom prst="rect">
            <a:avLst/>
          </a:prstGeom>
          <a:solidFill>
            <a:schemeClr val="bg1"/>
          </a:solidFill>
        </p:spPr>
        <p:txBody>
          <a:bodyPr wrap="square" rtlCol="0">
            <a:spAutoFit/>
          </a:bodyPr>
          <a:lstStyle/>
          <a:p>
            <a:r>
              <a:rPr lang="es-MX" sz="1400" dirty="0"/>
              <a:t>(1,2)</a:t>
            </a:r>
            <a:endParaRPr lang="es-CO" sz="1400" dirty="0"/>
          </a:p>
        </p:txBody>
      </p:sp>
      <p:sp>
        <p:nvSpPr>
          <p:cNvPr id="85" name="CuadroTexto 84">
            <a:extLst>
              <a:ext uri="{FF2B5EF4-FFF2-40B4-BE49-F238E27FC236}">
                <a16:creationId xmlns:a16="http://schemas.microsoft.com/office/drawing/2014/main" id="{3A5C732F-6B13-4EA2-9763-1CC7D2BD1B96}"/>
              </a:ext>
            </a:extLst>
          </p:cNvPr>
          <p:cNvSpPr txBox="1"/>
          <p:nvPr/>
        </p:nvSpPr>
        <p:spPr>
          <a:xfrm>
            <a:off x="10534104" y="6535878"/>
            <a:ext cx="617477" cy="307777"/>
          </a:xfrm>
          <a:prstGeom prst="rect">
            <a:avLst/>
          </a:prstGeom>
          <a:solidFill>
            <a:schemeClr val="bg1"/>
          </a:solidFill>
        </p:spPr>
        <p:txBody>
          <a:bodyPr wrap="square" rtlCol="0">
            <a:spAutoFit/>
          </a:bodyPr>
          <a:lstStyle/>
          <a:p>
            <a:r>
              <a:rPr lang="es-MX" sz="1400" dirty="0"/>
              <a:t>(1,3)</a:t>
            </a:r>
            <a:endParaRPr lang="es-CO" sz="1400" dirty="0"/>
          </a:p>
        </p:txBody>
      </p:sp>
    </p:spTree>
    <p:extLst>
      <p:ext uri="{BB962C8B-B14F-4D97-AF65-F5344CB8AC3E}">
        <p14:creationId xmlns:p14="http://schemas.microsoft.com/office/powerpoint/2010/main" val="4223549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69"/>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70"/>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74"/>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75"/>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76"/>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77"/>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78"/>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79"/>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80"/>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81"/>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82"/>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83"/>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84"/>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8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19" grpId="0"/>
      <p:bldP spid="60" grpId="0"/>
      <p:bldP spid="61" grpId="0"/>
      <p:bldP spid="65" grpId="0"/>
      <p:bldP spid="66" grpId="0"/>
      <p:bldP spid="67" grpId="0"/>
      <p:bldP spid="77" grpId="0"/>
      <p:bldP spid="78" grpId="0"/>
      <p:bldP spid="79" grpId="0"/>
      <p:bldP spid="83" grpId="0" animBg="1"/>
      <p:bldP spid="84" grpId="0" animBg="1"/>
      <p:bldP spid="85"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13" name="Imagen 12">
            <a:hlinkClick r:id="" action="ppaction://hlinkshowjump?jump=previousslide"/>
          </p:cNvPr>
          <p:cNvPicPr>
            <a:picLocks noChangeAspect="1"/>
          </p:cNvPicPr>
          <p:nvPr/>
        </p:nvPicPr>
        <p:blipFill rotWithShape="1">
          <a:blip r:embed="rId4" cstate="print">
            <a:extLst>
              <a:ext uri="{28A0092B-C50C-407E-A947-70E740481C1C}">
                <a14:useLocalDpi xmlns:a14="http://schemas.microsoft.com/office/drawing/2010/main" val="0"/>
              </a:ext>
            </a:extLst>
          </a:blip>
          <a:srcRect r="79898" b="52005"/>
          <a:stretch/>
        </p:blipFill>
        <p:spPr>
          <a:xfrm>
            <a:off x="244698" y="6121096"/>
            <a:ext cx="563059" cy="563039"/>
          </a:xfrm>
          <a:prstGeom prst="rect">
            <a:avLst/>
          </a:prstGeom>
        </p:spPr>
      </p:pic>
      <p:pic>
        <p:nvPicPr>
          <p:cNvPr id="14" name="Imagen 13">
            <a:hlinkClick r:id="" action="ppaction://hlinkshowjump?jump=nextslide"/>
          </p:cNvPr>
          <p:cNvPicPr>
            <a:picLocks noChangeAspect="1"/>
          </p:cNvPicPr>
          <p:nvPr/>
        </p:nvPicPr>
        <p:blipFill rotWithShape="1">
          <a:blip r:embed="rId4" cstate="print">
            <a:extLst>
              <a:ext uri="{28A0092B-C50C-407E-A947-70E740481C1C}">
                <a14:useLocalDpi xmlns:a14="http://schemas.microsoft.com/office/drawing/2010/main" val="0"/>
              </a:ext>
            </a:extLst>
          </a:blip>
          <a:srcRect r="79898" b="52005"/>
          <a:stretch/>
        </p:blipFill>
        <p:spPr>
          <a:xfrm rot="10800000">
            <a:off x="807757" y="6121095"/>
            <a:ext cx="563059" cy="563039"/>
          </a:xfrm>
          <a:prstGeom prst="rect">
            <a:avLst/>
          </a:prstGeom>
        </p:spPr>
      </p:pic>
      <p:sp>
        <p:nvSpPr>
          <p:cNvPr id="7" name="Rectángulo 6">
            <a:extLst>
              <a:ext uri="{FF2B5EF4-FFF2-40B4-BE49-F238E27FC236}">
                <a16:creationId xmlns:a16="http://schemas.microsoft.com/office/drawing/2014/main" id="{53784206-C25B-42E5-B52E-5A15AED1C967}"/>
              </a:ext>
            </a:extLst>
          </p:cNvPr>
          <p:cNvSpPr/>
          <p:nvPr/>
        </p:nvSpPr>
        <p:spPr>
          <a:xfrm>
            <a:off x="1727201" y="0"/>
            <a:ext cx="10464800" cy="307777"/>
          </a:xfrm>
          <a:prstGeom prst="rect">
            <a:avLst/>
          </a:prstGeom>
          <a:noFill/>
        </p:spPr>
        <p:txBody>
          <a:bodyPr wrap="square">
            <a:spAutoFit/>
          </a:bodyPr>
          <a:lstStyle/>
          <a:p>
            <a:pPr algn="r"/>
            <a:r>
              <a:rPr lang="es-ES" sz="1400" b="1" dirty="0">
                <a:solidFill>
                  <a:schemeClr val="accent2"/>
                </a:solidFill>
              </a:rPr>
              <a:t>UNIDAD 3. PATRONES CREACIONALES </a:t>
            </a:r>
            <a:r>
              <a:rPr lang="es-ES" sz="1400" b="1" dirty="0"/>
              <a:t>-</a:t>
            </a:r>
            <a:r>
              <a:rPr lang="es-ES" sz="1400" b="1" dirty="0">
                <a:solidFill>
                  <a:schemeClr val="accent2"/>
                </a:solidFill>
              </a:rPr>
              <a:t> </a:t>
            </a:r>
            <a:r>
              <a:rPr lang="es-ES" sz="1400" b="1" dirty="0">
                <a:solidFill>
                  <a:schemeClr val="accent1"/>
                </a:solidFill>
              </a:rPr>
              <a:t>MODULO DE PATRONES DE DISEÑO DE SOFTWARE </a:t>
            </a:r>
          </a:p>
        </p:txBody>
      </p:sp>
      <p:sp>
        <p:nvSpPr>
          <p:cNvPr id="11" name="CuadroTexto 10">
            <a:extLst>
              <a:ext uri="{FF2B5EF4-FFF2-40B4-BE49-F238E27FC236}">
                <a16:creationId xmlns:a16="http://schemas.microsoft.com/office/drawing/2014/main" id="{E2690717-B53E-47C7-B618-505D804D774B}"/>
              </a:ext>
            </a:extLst>
          </p:cNvPr>
          <p:cNvSpPr txBox="1"/>
          <p:nvPr/>
        </p:nvSpPr>
        <p:spPr>
          <a:xfrm>
            <a:off x="372534" y="1031368"/>
            <a:ext cx="11404600" cy="523220"/>
          </a:xfrm>
          <a:prstGeom prst="rect">
            <a:avLst/>
          </a:prstGeom>
          <a:solidFill>
            <a:schemeClr val="bg1">
              <a:lumMod val="85000"/>
            </a:schemeClr>
          </a:solidFill>
        </p:spPr>
        <p:txBody>
          <a:bodyPr wrap="square" rtlCol="0">
            <a:spAutoFit/>
          </a:bodyPr>
          <a:lstStyle/>
          <a:p>
            <a:r>
              <a:rPr lang="es-MX" sz="2800" b="1" dirty="0">
                <a:solidFill>
                  <a:schemeClr val="accent6">
                    <a:lumMod val="75000"/>
                  </a:schemeClr>
                </a:solidFill>
                <a:latin typeface="Arial" panose="020B0604020202020204" pitchFamily="34" charset="0"/>
                <a:cs typeface="Arial" panose="020B0604020202020204" pitchFamily="34" charset="0"/>
              </a:rPr>
              <a:t>Patrones Estructurales – </a:t>
            </a:r>
            <a:r>
              <a:rPr lang="es-MX" sz="2800" b="1" dirty="0">
                <a:solidFill>
                  <a:srgbClr val="FF0000"/>
                </a:solidFill>
                <a:latin typeface="Arial" panose="020B0604020202020204" pitchFamily="34" charset="0"/>
                <a:cs typeface="Arial" panose="020B0604020202020204" pitchFamily="34" charset="0"/>
              </a:rPr>
              <a:t>Flyweight</a:t>
            </a:r>
            <a:endParaRPr lang="es-CO" sz="2800" b="1" dirty="0">
              <a:solidFill>
                <a:srgbClr val="FF0000"/>
              </a:solidFill>
              <a:latin typeface="Arial" panose="020B0604020202020204" pitchFamily="34" charset="0"/>
              <a:cs typeface="Arial" panose="020B0604020202020204" pitchFamily="34" charset="0"/>
            </a:endParaRPr>
          </a:p>
        </p:txBody>
      </p:sp>
      <p:pic>
        <p:nvPicPr>
          <p:cNvPr id="5" name="Imagen 4">
            <a:extLst>
              <a:ext uri="{FF2B5EF4-FFF2-40B4-BE49-F238E27FC236}">
                <a16:creationId xmlns:a16="http://schemas.microsoft.com/office/drawing/2014/main" id="{40F67BB2-38EB-42A9-B141-AB3647B8411D}"/>
              </a:ext>
            </a:extLst>
          </p:cNvPr>
          <p:cNvPicPr>
            <a:picLocks noChangeAspect="1"/>
          </p:cNvPicPr>
          <p:nvPr/>
        </p:nvPicPr>
        <p:blipFill rotWithShape="1">
          <a:blip r:embed="rId5"/>
          <a:srcRect r="19098"/>
          <a:stretch/>
        </p:blipFill>
        <p:spPr>
          <a:xfrm>
            <a:off x="292201" y="1703880"/>
            <a:ext cx="3765355" cy="3388738"/>
          </a:xfrm>
          <a:prstGeom prst="rect">
            <a:avLst/>
          </a:prstGeom>
        </p:spPr>
      </p:pic>
      <p:pic>
        <p:nvPicPr>
          <p:cNvPr id="6" name="Imagen 5">
            <a:extLst>
              <a:ext uri="{FF2B5EF4-FFF2-40B4-BE49-F238E27FC236}">
                <a16:creationId xmlns:a16="http://schemas.microsoft.com/office/drawing/2014/main" id="{2F4E5B5B-5C96-4EC8-BAE8-60A4AD88CC06}"/>
              </a:ext>
            </a:extLst>
          </p:cNvPr>
          <p:cNvPicPr>
            <a:picLocks noChangeAspect="1"/>
          </p:cNvPicPr>
          <p:nvPr/>
        </p:nvPicPr>
        <p:blipFill>
          <a:blip r:embed="rId6"/>
          <a:stretch>
            <a:fillRect/>
          </a:stretch>
        </p:blipFill>
        <p:spPr>
          <a:xfrm>
            <a:off x="2174878" y="4951535"/>
            <a:ext cx="3820979" cy="1775594"/>
          </a:xfrm>
          <a:prstGeom prst="rect">
            <a:avLst/>
          </a:prstGeom>
        </p:spPr>
      </p:pic>
      <p:pic>
        <p:nvPicPr>
          <p:cNvPr id="19" name="Imagen 18">
            <a:extLst>
              <a:ext uri="{FF2B5EF4-FFF2-40B4-BE49-F238E27FC236}">
                <a16:creationId xmlns:a16="http://schemas.microsoft.com/office/drawing/2014/main" id="{707B3A81-89B1-4FD1-A1A8-98E7C06B673D}"/>
              </a:ext>
            </a:extLst>
          </p:cNvPr>
          <p:cNvPicPr>
            <a:picLocks noChangeAspect="1"/>
          </p:cNvPicPr>
          <p:nvPr/>
        </p:nvPicPr>
        <p:blipFill>
          <a:blip r:embed="rId7"/>
          <a:stretch>
            <a:fillRect/>
          </a:stretch>
        </p:blipFill>
        <p:spPr>
          <a:xfrm>
            <a:off x="7188200" y="3027922"/>
            <a:ext cx="4785337" cy="3656212"/>
          </a:xfrm>
          <a:prstGeom prst="rect">
            <a:avLst/>
          </a:prstGeom>
        </p:spPr>
      </p:pic>
      <p:pic>
        <p:nvPicPr>
          <p:cNvPr id="18" name="Imagen 17">
            <a:extLst>
              <a:ext uri="{FF2B5EF4-FFF2-40B4-BE49-F238E27FC236}">
                <a16:creationId xmlns:a16="http://schemas.microsoft.com/office/drawing/2014/main" id="{8A65DB88-DA4B-4BD7-B5A7-E23313C01B23}"/>
              </a:ext>
            </a:extLst>
          </p:cNvPr>
          <p:cNvPicPr>
            <a:picLocks noChangeAspect="1"/>
          </p:cNvPicPr>
          <p:nvPr/>
        </p:nvPicPr>
        <p:blipFill>
          <a:blip r:embed="rId8"/>
          <a:stretch>
            <a:fillRect/>
          </a:stretch>
        </p:blipFill>
        <p:spPr>
          <a:xfrm>
            <a:off x="4493307" y="1703880"/>
            <a:ext cx="2694893" cy="2783118"/>
          </a:xfrm>
          <a:prstGeom prst="rect">
            <a:avLst/>
          </a:prstGeom>
        </p:spPr>
      </p:pic>
    </p:spTree>
    <p:extLst>
      <p:ext uri="{BB962C8B-B14F-4D97-AF65-F5344CB8AC3E}">
        <p14:creationId xmlns:p14="http://schemas.microsoft.com/office/powerpoint/2010/main" val="38714759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Rectángulo 2"/>
          <p:cNvSpPr/>
          <p:nvPr/>
        </p:nvSpPr>
        <p:spPr>
          <a:xfrm>
            <a:off x="1375893" y="947246"/>
            <a:ext cx="9440214" cy="52322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2800" b="1"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Calibri" panose="020F0502020204030204"/>
                <a:ea typeface="+mn-ea"/>
                <a:cs typeface="+mn-cs"/>
              </a:rPr>
              <a:t>MODULO DE PATRONES DE DISEÑO DE SOFTWARE</a:t>
            </a:r>
          </a:p>
        </p:txBody>
      </p:sp>
      <p:pic>
        <p:nvPicPr>
          <p:cNvPr id="13" name="Imagen 12">
            <a:hlinkClick r:id="" action="ppaction://hlinkshowjump?jump=previousslide"/>
          </p:cNvPr>
          <p:cNvPicPr>
            <a:picLocks noChangeAspect="1"/>
          </p:cNvPicPr>
          <p:nvPr/>
        </p:nvPicPr>
        <p:blipFill rotWithShape="1">
          <a:blip r:embed="rId4" cstate="print">
            <a:extLst>
              <a:ext uri="{28A0092B-C50C-407E-A947-70E740481C1C}">
                <a14:useLocalDpi xmlns:a14="http://schemas.microsoft.com/office/drawing/2010/main" val="0"/>
              </a:ext>
            </a:extLst>
          </a:blip>
          <a:srcRect r="79898" b="52005"/>
          <a:stretch/>
        </p:blipFill>
        <p:spPr>
          <a:xfrm>
            <a:off x="244698" y="6121096"/>
            <a:ext cx="563059" cy="563039"/>
          </a:xfrm>
          <a:prstGeom prst="rect">
            <a:avLst/>
          </a:prstGeom>
        </p:spPr>
      </p:pic>
      <p:pic>
        <p:nvPicPr>
          <p:cNvPr id="14" name="Imagen 13">
            <a:hlinkClick r:id="" action="ppaction://hlinkshowjump?jump=nextslide"/>
          </p:cNvPr>
          <p:cNvPicPr>
            <a:picLocks noChangeAspect="1"/>
          </p:cNvPicPr>
          <p:nvPr/>
        </p:nvPicPr>
        <p:blipFill rotWithShape="1">
          <a:blip r:embed="rId4" cstate="print">
            <a:extLst>
              <a:ext uri="{28A0092B-C50C-407E-A947-70E740481C1C}">
                <a14:useLocalDpi xmlns:a14="http://schemas.microsoft.com/office/drawing/2010/main" val="0"/>
              </a:ext>
            </a:extLst>
          </a:blip>
          <a:srcRect r="79898" b="52005"/>
          <a:stretch/>
        </p:blipFill>
        <p:spPr>
          <a:xfrm rot="10800000">
            <a:off x="881418" y="6121095"/>
            <a:ext cx="563059" cy="563039"/>
          </a:xfrm>
          <a:prstGeom prst="rect">
            <a:avLst/>
          </a:prstGeom>
        </p:spPr>
      </p:pic>
      <p:graphicFrame>
        <p:nvGraphicFramePr>
          <p:cNvPr id="6" name="Diagrama 5">
            <a:extLst>
              <a:ext uri="{FF2B5EF4-FFF2-40B4-BE49-F238E27FC236}">
                <a16:creationId xmlns:a16="http://schemas.microsoft.com/office/drawing/2014/main" id="{682A0E6C-B881-4E04-B204-A417BE846939}"/>
              </a:ext>
            </a:extLst>
          </p:cNvPr>
          <p:cNvGraphicFramePr/>
          <p:nvPr>
            <p:extLst>
              <p:ext uri="{D42A27DB-BD31-4B8C-83A1-F6EECF244321}">
                <p14:modId xmlns:p14="http://schemas.microsoft.com/office/powerpoint/2010/main" val="3064958883"/>
              </p:ext>
            </p:extLst>
          </p:nvPr>
        </p:nvGraphicFramePr>
        <p:xfrm>
          <a:off x="1204397" y="1651000"/>
          <a:ext cx="10259470" cy="485986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159840237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13" name="Imagen 12">
            <a:hlinkClick r:id="" action="ppaction://hlinkshowjump?jump=previousslide"/>
          </p:cNvPr>
          <p:cNvPicPr>
            <a:picLocks noChangeAspect="1"/>
          </p:cNvPicPr>
          <p:nvPr/>
        </p:nvPicPr>
        <p:blipFill rotWithShape="1">
          <a:blip r:embed="rId4" cstate="print">
            <a:extLst>
              <a:ext uri="{28A0092B-C50C-407E-A947-70E740481C1C}">
                <a14:useLocalDpi xmlns:a14="http://schemas.microsoft.com/office/drawing/2010/main" val="0"/>
              </a:ext>
            </a:extLst>
          </a:blip>
          <a:srcRect r="79898" b="52005"/>
          <a:stretch/>
        </p:blipFill>
        <p:spPr>
          <a:xfrm>
            <a:off x="244698" y="6121096"/>
            <a:ext cx="563059" cy="563039"/>
          </a:xfrm>
          <a:prstGeom prst="rect">
            <a:avLst/>
          </a:prstGeom>
        </p:spPr>
      </p:pic>
      <p:pic>
        <p:nvPicPr>
          <p:cNvPr id="14" name="Imagen 13">
            <a:hlinkClick r:id="" action="ppaction://hlinkshowjump?jump=nextslide"/>
          </p:cNvPr>
          <p:cNvPicPr>
            <a:picLocks noChangeAspect="1"/>
          </p:cNvPicPr>
          <p:nvPr/>
        </p:nvPicPr>
        <p:blipFill rotWithShape="1">
          <a:blip r:embed="rId4" cstate="print">
            <a:extLst>
              <a:ext uri="{28A0092B-C50C-407E-A947-70E740481C1C}">
                <a14:useLocalDpi xmlns:a14="http://schemas.microsoft.com/office/drawing/2010/main" val="0"/>
              </a:ext>
            </a:extLst>
          </a:blip>
          <a:srcRect r="79898" b="52005"/>
          <a:stretch/>
        </p:blipFill>
        <p:spPr>
          <a:xfrm rot="10800000">
            <a:off x="881418" y="6121095"/>
            <a:ext cx="563059" cy="563039"/>
          </a:xfrm>
          <a:prstGeom prst="rect">
            <a:avLst/>
          </a:prstGeom>
        </p:spPr>
      </p:pic>
      <p:sp>
        <p:nvSpPr>
          <p:cNvPr id="7" name="Rectángulo 6">
            <a:extLst>
              <a:ext uri="{FF2B5EF4-FFF2-40B4-BE49-F238E27FC236}">
                <a16:creationId xmlns:a16="http://schemas.microsoft.com/office/drawing/2014/main" id="{53784206-C25B-42E5-B52E-5A15AED1C967}"/>
              </a:ext>
            </a:extLst>
          </p:cNvPr>
          <p:cNvSpPr/>
          <p:nvPr/>
        </p:nvSpPr>
        <p:spPr>
          <a:xfrm>
            <a:off x="1727201" y="0"/>
            <a:ext cx="10464800" cy="307777"/>
          </a:xfrm>
          <a:prstGeom prst="rect">
            <a:avLst/>
          </a:prstGeom>
          <a:noFill/>
        </p:spPr>
        <p:txBody>
          <a:bodyPr wrap="square">
            <a:spAutoFit/>
          </a:bodyPr>
          <a:lstStyle/>
          <a:p>
            <a:pPr algn="r"/>
            <a:r>
              <a:rPr lang="es-ES" sz="1400" b="1" dirty="0">
                <a:solidFill>
                  <a:schemeClr val="accent2"/>
                </a:solidFill>
              </a:rPr>
              <a:t>UNIDAD 3. PATRONES CREACIONALES </a:t>
            </a:r>
            <a:r>
              <a:rPr lang="es-ES" sz="1400" b="1" dirty="0"/>
              <a:t>-</a:t>
            </a:r>
            <a:r>
              <a:rPr lang="es-ES" sz="1400" b="1" dirty="0">
                <a:solidFill>
                  <a:schemeClr val="accent2"/>
                </a:solidFill>
              </a:rPr>
              <a:t> </a:t>
            </a:r>
            <a:r>
              <a:rPr lang="es-ES" sz="1400" b="1" dirty="0">
                <a:solidFill>
                  <a:schemeClr val="accent1"/>
                </a:solidFill>
              </a:rPr>
              <a:t>MODULO DE PATRONES DE DISEÑO DE SOFTWARE </a:t>
            </a:r>
          </a:p>
        </p:txBody>
      </p:sp>
      <p:sp>
        <p:nvSpPr>
          <p:cNvPr id="11" name="CuadroTexto 10">
            <a:extLst>
              <a:ext uri="{FF2B5EF4-FFF2-40B4-BE49-F238E27FC236}">
                <a16:creationId xmlns:a16="http://schemas.microsoft.com/office/drawing/2014/main" id="{E2690717-B53E-47C7-B618-505D804D774B}"/>
              </a:ext>
            </a:extLst>
          </p:cNvPr>
          <p:cNvSpPr txBox="1"/>
          <p:nvPr/>
        </p:nvSpPr>
        <p:spPr>
          <a:xfrm>
            <a:off x="372534" y="1031368"/>
            <a:ext cx="11404600" cy="523220"/>
          </a:xfrm>
          <a:prstGeom prst="rect">
            <a:avLst/>
          </a:prstGeom>
          <a:solidFill>
            <a:schemeClr val="bg1">
              <a:lumMod val="85000"/>
            </a:schemeClr>
          </a:solidFill>
        </p:spPr>
        <p:txBody>
          <a:bodyPr wrap="square" rtlCol="0">
            <a:spAutoFit/>
          </a:bodyPr>
          <a:lstStyle/>
          <a:p>
            <a:r>
              <a:rPr lang="es-MX" sz="2800" b="1" dirty="0">
                <a:solidFill>
                  <a:schemeClr val="accent6">
                    <a:lumMod val="75000"/>
                  </a:schemeClr>
                </a:solidFill>
                <a:latin typeface="Arial" panose="020B0604020202020204" pitchFamily="34" charset="0"/>
                <a:cs typeface="Arial" panose="020B0604020202020204" pitchFamily="34" charset="0"/>
              </a:rPr>
              <a:t>Patrones Estructurales – </a:t>
            </a:r>
            <a:r>
              <a:rPr lang="es-MX" sz="2800" b="1" dirty="0">
                <a:solidFill>
                  <a:srgbClr val="FF0000"/>
                </a:solidFill>
                <a:latin typeface="Arial" panose="020B0604020202020204" pitchFamily="34" charset="0"/>
                <a:cs typeface="Arial" panose="020B0604020202020204" pitchFamily="34" charset="0"/>
              </a:rPr>
              <a:t>Proxy</a:t>
            </a:r>
            <a:endParaRPr lang="es-CO" sz="2800" b="1" dirty="0">
              <a:solidFill>
                <a:srgbClr val="FF0000"/>
              </a:solidFill>
              <a:latin typeface="Arial" panose="020B0604020202020204" pitchFamily="34" charset="0"/>
              <a:cs typeface="Arial" panose="020B0604020202020204" pitchFamily="34" charset="0"/>
            </a:endParaRPr>
          </a:p>
        </p:txBody>
      </p:sp>
      <p:sp>
        <p:nvSpPr>
          <p:cNvPr id="8" name="CuadroTexto 7">
            <a:extLst>
              <a:ext uri="{FF2B5EF4-FFF2-40B4-BE49-F238E27FC236}">
                <a16:creationId xmlns:a16="http://schemas.microsoft.com/office/drawing/2014/main" id="{94DDA6BD-72A0-4DD2-A854-9857189D1DE4}"/>
              </a:ext>
            </a:extLst>
          </p:cNvPr>
          <p:cNvSpPr txBox="1"/>
          <p:nvPr/>
        </p:nvSpPr>
        <p:spPr>
          <a:xfrm>
            <a:off x="169332" y="1664851"/>
            <a:ext cx="5452534" cy="1631216"/>
          </a:xfrm>
          <a:prstGeom prst="rect">
            <a:avLst/>
          </a:prstGeom>
          <a:solidFill>
            <a:schemeClr val="accent4">
              <a:lumMod val="40000"/>
              <a:lumOff val="60000"/>
            </a:schemeClr>
          </a:solidFill>
        </p:spPr>
        <p:txBody>
          <a:bodyPr wrap="square" rtlCol="0">
            <a:spAutoFit/>
          </a:bodyPr>
          <a:lstStyle/>
          <a:p>
            <a:pPr algn="ctr"/>
            <a:r>
              <a:rPr lang="es-MX" sz="2000" dirty="0"/>
              <a:t>El patrón </a:t>
            </a:r>
            <a:r>
              <a:rPr lang="es-MX" sz="2000" b="1" dirty="0"/>
              <a:t>Proxy</a:t>
            </a:r>
            <a:r>
              <a:rPr lang="es-MX" sz="2000" dirty="0"/>
              <a:t> proporciona un sustituto o marcador de posición para otro objeto, controlando el acceso al objeto original y añadiendo funcionalidades adicionales como </a:t>
            </a:r>
            <a:r>
              <a:rPr lang="es-MX" sz="2000" dirty="0" err="1"/>
              <a:t>lazy</a:t>
            </a:r>
            <a:r>
              <a:rPr lang="es-MX" sz="2000" dirty="0"/>
              <a:t> </a:t>
            </a:r>
            <a:r>
              <a:rPr lang="es-MX" sz="2000" dirty="0" err="1"/>
              <a:t>loading</a:t>
            </a:r>
            <a:r>
              <a:rPr lang="es-MX" sz="2000" dirty="0"/>
              <a:t>, </a:t>
            </a:r>
            <a:r>
              <a:rPr lang="es-MX" sz="2000" dirty="0" err="1"/>
              <a:t>caching</a:t>
            </a:r>
            <a:r>
              <a:rPr lang="es-MX" sz="2000" dirty="0"/>
              <a:t>, o control de acceso.</a:t>
            </a:r>
            <a:endParaRPr lang="es-MX" sz="4000" dirty="0"/>
          </a:p>
        </p:txBody>
      </p:sp>
      <p:pic>
        <p:nvPicPr>
          <p:cNvPr id="2" name="Imagen 1">
            <a:extLst>
              <a:ext uri="{FF2B5EF4-FFF2-40B4-BE49-F238E27FC236}">
                <a16:creationId xmlns:a16="http://schemas.microsoft.com/office/drawing/2014/main" id="{C13D5A75-8A60-4A9C-B8C3-E205A4A624BD}"/>
              </a:ext>
            </a:extLst>
          </p:cNvPr>
          <p:cNvPicPr>
            <a:picLocks noChangeAspect="1"/>
          </p:cNvPicPr>
          <p:nvPr/>
        </p:nvPicPr>
        <p:blipFill>
          <a:blip r:embed="rId5"/>
          <a:stretch>
            <a:fillRect/>
          </a:stretch>
        </p:blipFill>
        <p:spPr>
          <a:xfrm>
            <a:off x="244698" y="3406331"/>
            <a:ext cx="5377168" cy="3277803"/>
          </a:xfrm>
          <a:prstGeom prst="rect">
            <a:avLst/>
          </a:prstGeom>
        </p:spPr>
      </p:pic>
      <p:sp>
        <p:nvSpPr>
          <p:cNvPr id="10" name="CuadroTexto 9">
            <a:extLst>
              <a:ext uri="{FF2B5EF4-FFF2-40B4-BE49-F238E27FC236}">
                <a16:creationId xmlns:a16="http://schemas.microsoft.com/office/drawing/2014/main" id="{4E678085-BA84-4E4D-A6D6-2F186A5B5E57}"/>
              </a:ext>
            </a:extLst>
          </p:cNvPr>
          <p:cNvSpPr txBox="1"/>
          <p:nvPr/>
        </p:nvSpPr>
        <p:spPr>
          <a:xfrm>
            <a:off x="5938092" y="2278179"/>
            <a:ext cx="6009210" cy="4201150"/>
          </a:xfrm>
          <a:prstGeom prst="rect">
            <a:avLst/>
          </a:prstGeom>
          <a:solidFill>
            <a:schemeClr val="bg1"/>
          </a:solidFill>
        </p:spPr>
        <p:txBody>
          <a:bodyPr wrap="square" rtlCol="0">
            <a:spAutoFit/>
          </a:bodyPr>
          <a:lstStyle/>
          <a:p>
            <a:pPr marL="285750" indent="-285750" algn="just">
              <a:buFont typeface="Arial" panose="020B0604020202020204" pitchFamily="34" charset="0"/>
              <a:buChar char="•"/>
            </a:pPr>
            <a:r>
              <a:rPr lang="es-MX" sz="1700" b="1" dirty="0"/>
              <a:t>Controlar la creación, inicialización o destrucción.</a:t>
            </a:r>
          </a:p>
          <a:p>
            <a:pPr marL="285750" indent="-285750" algn="just">
              <a:buFont typeface="Arial" panose="020B0604020202020204" pitchFamily="34" charset="0"/>
              <a:buChar char="•"/>
            </a:pPr>
            <a:endParaRPr lang="es-MX" sz="1050" b="1" dirty="0"/>
          </a:p>
          <a:p>
            <a:pPr marL="285750" indent="-285750" algn="just">
              <a:buFont typeface="Arial" panose="020B0604020202020204" pitchFamily="34" charset="0"/>
              <a:buChar char="•"/>
            </a:pPr>
            <a:r>
              <a:rPr lang="es-MX" sz="1700" b="1" dirty="0"/>
              <a:t>Control de acceso: </a:t>
            </a:r>
            <a:r>
              <a:rPr lang="es-MX" sz="1700" dirty="0"/>
              <a:t>verificar permisos antes de permitir la operación.</a:t>
            </a:r>
          </a:p>
          <a:p>
            <a:pPr marL="285750" indent="-285750" algn="just">
              <a:buFont typeface="Arial" panose="020B0604020202020204" pitchFamily="34" charset="0"/>
              <a:buChar char="•"/>
            </a:pPr>
            <a:endParaRPr lang="es-MX" sz="1050" dirty="0"/>
          </a:p>
          <a:p>
            <a:pPr marL="285750" indent="-285750" algn="just">
              <a:buFont typeface="Arial" panose="020B0604020202020204" pitchFamily="34" charset="0"/>
              <a:buChar char="•"/>
            </a:pPr>
            <a:r>
              <a:rPr lang="es-MX" sz="1700" b="1" dirty="0"/>
              <a:t>Carga diferida (</a:t>
            </a:r>
            <a:r>
              <a:rPr lang="es-MX" sz="1700" b="1" dirty="0" err="1"/>
              <a:t>Lazy</a:t>
            </a:r>
            <a:r>
              <a:rPr lang="es-MX" sz="1700" b="1" dirty="0"/>
              <a:t> </a:t>
            </a:r>
            <a:r>
              <a:rPr lang="es-MX" sz="1700" b="1" dirty="0" err="1"/>
              <a:t>Initialization</a:t>
            </a:r>
            <a:r>
              <a:rPr lang="es-MX" sz="1700" b="1" dirty="0"/>
              <a:t>): </a:t>
            </a:r>
            <a:r>
              <a:rPr lang="es-MX" sz="1700" dirty="0"/>
              <a:t>crear el objeto real solo cuando es necesario.</a:t>
            </a:r>
          </a:p>
          <a:p>
            <a:pPr marL="285750" indent="-285750" algn="just">
              <a:buFont typeface="Arial" panose="020B0604020202020204" pitchFamily="34" charset="0"/>
              <a:buChar char="•"/>
            </a:pPr>
            <a:endParaRPr lang="es-MX" sz="1050" dirty="0"/>
          </a:p>
          <a:p>
            <a:pPr marL="285750" indent="-285750" algn="just">
              <a:buFont typeface="Arial" panose="020B0604020202020204" pitchFamily="34" charset="0"/>
              <a:buChar char="•"/>
            </a:pPr>
            <a:r>
              <a:rPr lang="es-MX" sz="1700" b="1" dirty="0"/>
              <a:t>Optimización de recursos: </a:t>
            </a:r>
            <a:r>
              <a:rPr lang="es-MX" sz="1700" dirty="0"/>
              <a:t>mantener cargados solo los objetos realmente utilizados.</a:t>
            </a:r>
          </a:p>
          <a:p>
            <a:pPr marL="285750" indent="-285750" algn="just">
              <a:buFont typeface="Arial" panose="020B0604020202020204" pitchFamily="34" charset="0"/>
              <a:buChar char="•"/>
            </a:pPr>
            <a:endParaRPr lang="es-MX" sz="1050" dirty="0"/>
          </a:p>
          <a:p>
            <a:pPr marL="285750" indent="-285750" algn="just">
              <a:buFont typeface="Arial" panose="020B0604020202020204" pitchFamily="34" charset="0"/>
              <a:buChar char="•"/>
            </a:pPr>
            <a:r>
              <a:rPr lang="es-MX" sz="1700" b="1" dirty="0" err="1"/>
              <a:t>Caching</a:t>
            </a:r>
            <a:r>
              <a:rPr lang="es-MX" sz="1700" b="1" dirty="0"/>
              <a:t> de resultados: </a:t>
            </a:r>
            <a:r>
              <a:rPr lang="es-MX" sz="1700" dirty="0"/>
              <a:t>evitar ejecuciones repetidas costosas.</a:t>
            </a:r>
          </a:p>
          <a:p>
            <a:pPr marL="285750" indent="-285750" algn="just">
              <a:buFont typeface="Arial" panose="020B0604020202020204" pitchFamily="34" charset="0"/>
              <a:buChar char="•"/>
            </a:pPr>
            <a:endParaRPr lang="es-MX" sz="1050" dirty="0"/>
          </a:p>
          <a:p>
            <a:pPr marL="285750" indent="-285750" algn="just">
              <a:buFont typeface="Arial" panose="020B0604020202020204" pitchFamily="34" charset="0"/>
              <a:buChar char="•"/>
            </a:pPr>
            <a:r>
              <a:rPr lang="es-MX" sz="1700" b="1" dirty="0"/>
              <a:t>Control de concurrencia: </a:t>
            </a:r>
            <a:r>
              <a:rPr lang="es-MX" sz="1700" dirty="0"/>
              <a:t>sincronizar acceso en entornos multihilo.</a:t>
            </a:r>
          </a:p>
          <a:p>
            <a:pPr marL="285750" indent="-285750" algn="just">
              <a:buFont typeface="Arial" panose="020B0604020202020204" pitchFamily="34" charset="0"/>
              <a:buChar char="•"/>
            </a:pPr>
            <a:endParaRPr lang="es-MX" sz="1050" dirty="0"/>
          </a:p>
          <a:p>
            <a:pPr marL="285750" indent="-285750" algn="just">
              <a:buFont typeface="Arial" panose="020B0604020202020204" pitchFamily="34" charset="0"/>
              <a:buChar char="•"/>
            </a:pPr>
            <a:r>
              <a:rPr lang="es-MX" sz="1700" b="1" dirty="0"/>
              <a:t>Registro o logging de operaciones: </a:t>
            </a:r>
            <a:r>
              <a:rPr lang="es-MX" sz="1700" dirty="0"/>
              <a:t>auditar el acceso a los métodos.</a:t>
            </a:r>
          </a:p>
        </p:txBody>
      </p:sp>
      <p:sp>
        <p:nvSpPr>
          <p:cNvPr id="12" name="Rectángulo 11">
            <a:extLst>
              <a:ext uri="{FF2B5EF4-FFF2-40B4-BE49-F238E27FC236}">
                <a16:creationId xmlns:a16="http://schemas.microsoft.com/office/drawing/2014/main" id="{22A10CC4-3AE3-401F-BC70-1160B018578A}"/>
              </a:ext>
            </a:extLst>
          </p:cNvPr>
          <p:cNvSpPr/>
          <p:nvPr/>
        </p:nvSpPr>
        <p:spPr>
          <a:xfrm>
            <a:off x="5938092" y="1785989"/>
            <a:ext cx="6009210" cy="369332"/>
          </a:xfrm>
          <a:prstGeom prst="rect">
            <a:avLst/>
          </a:prstGeom>
          <a:solidFill>
            <a:srgbClr val="92D050"/>
          </a:solidFill>
        </p:spPr>
        <p:txBody>
          <a:bodyPr wrap="square">
            <a:spAutoFit/>
          </a:bodyPr>
          <a:lstStyle/>
          <a:p>
            <a:pPr lvl="0" algn="ctr" eaLnBrk="0" fontAlgn="base" hangingPunct="0">
              <a:spcBef>
                <a:spcPct val="0"/>
              </a:spcBef>
              <a:spcAft>
                <a:spcPct val="0"/>
              </a:spcAft>
            </a:pPr>
            <a:r>
              <a:rPr lang="es-MX" altLang="es-MX" b="1" dirty="0"/>
              <a:t>Propósitos de Proxy</a:t>
            </a:r>
          </a:p>
        </p:txBody>
      </p:sp>
    </p:spTree>
    <p:extLst>
      <p:ext uri="{BB962C8B-B14F-4D97-AF65-F5344CB8AC3E}">
        <p14:creationId xmlns:p14="http://schemas.microsoft.com/office/powerpoint/2010/main" val="1546932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13" name="Imagen 12">
            <a:hlinkClick r:id="" action="ppaction://hlinkshowjump?jump=previousslide"/>
          </p:cNvPr>
          <p:cNvPicPr>
            <a:picLocks noChangeAspect="1"/>
          </p:cNvPicPr>
          <p:nvPr/>
        </p:nvPicPr>
        <p:blipFill rotWithShape="1">
          <a:blip r:embed="rId4" cstate="print">
            <a:extLst>
              <a:ext uri="{28A0092B-C50C-407E-A947-70E740481C1C}">
                <a14:useLocalDpi xmlns:a14="http://schemas.microsoft.com/office/drawing/2010/main" val="0"/>
              </a:ext>
            </a:extLst>
          </a:blip>
          <a:srcRect r="79898" b="52005"/>
          <a:stretch/>
        </p:blipFill>
        <p:spPr>
          <a:xfrm>
            <a:off x="244698" y="6121096"/>
            <a:ext cx="563059" cy="563039"/>
          </a:xfrm>
          <a:prstGeom prst="rect">
            <a:avLst/>
          </a:prstGeom>
        </p:spPr>
      </p:pic>
      <p:pic>
        <p:nvPicPr>
          <p:cNvPr id="14" name="Imagen 13">
            <a:hlinkClick r:id="" action="ppaction://hlinkshowjump?jump=nextslide"/>
          </p:cNvPr>
          <p:cNvPicPr>
            <a:picLocks noChangeAspect="1"/>
          </p:cNvPicPr>
          <p:nvPr/>
        </p:nvPicPr>
        <p:blipFill rotWithShape="1">
          <a:blip r:embed="rId4" cstate="print">
            <a:extLst>
              <a:ext uri="{28A0092B-C50C-407E-A947-70E740481C1C}">
                <a14:useLocalDpi xmlns:a14="http://schemas.microsoft.com/office/drawing/2010/main" val="0"/>
              </a:ext>
            </a:extLst>
          </a:blip>
          <a:srcRect r="79898" b="52005"/>
          <a:stretch/>
        </p:blipFill>
        <p:spPr>
          <a:xfrm rot="10800000">
            <a:off x="881418" y="6121095"/>
            <a:ext cx="563059" cy="563039"/>
          </a:xfrm>
          <a:prstGeom prst="rect">
            <a:avLst/>
          </a:prstGeom>
        </p:spPr>
      </p:pic>
      <p:sp>
        <p:nvSpPr>
          <p:cNvPr id="7" name="Rectángulo 6">
            <a:extLst>
              <a:ext uri="{FF2B5EF4-FFF2-40B4-BE49-F238E27FC236}">
                <a16:creationId xmlns:a16="http://schemas.microsoft.com/office/drawing/2014/main" id="{53784206-C25B-42E5-B52E-5A15AED1C967}"/>
              </a:ext>
            </a:extLst>
          </p:cNvPr>
          <p:cNvSpPr/>
          <p:nvPr/>
        </p:nvSpPr>
        <p:spPr>
          <a:xfrm>
            <a:off x="1727201" y="0"/>
            <a:ext cx="10464800" cy="307777"/>
          </a:xfrm>
          <a:prstGeom prst="rect">
            <a:avLst/>
          </a:prstGeom>
          <a:noFill/>
        </p:spPr>
        <p:txBody>
          <a:bodyPr wrap="square">
            <a:spAutoFit/>
          </a:bodyPr>
          <a:lstStyle/>
          <a:p>
            <a:pPr algn="r"/>
            <a:r>
              <a:rPr lang="es-ES" sz="1400" b="1" dirty="0">
                <a:solidFill>
                  <a:schemeClr val="accent2"/>
                </a:solidFill>
              </a:rPr>
              <a:t>UNIDAD 3. PATRONES CREACIONALES </a:t>
            </a:r>
            <a:r>
              <a:rPr lang="es-ES" sz="1400" b="1" dirty="0"/>
              <a:t>-</a:t>
            </a:r>
            <a:r>
              <a:rPr lang="es-ES" sz="1400" b="1" dirty="0">
                <a:solidFill>
                  <a:schemeClr val="accent2"/>
                </a:solidFill>
              </a:rPr>
              <a:t> </a:t>
            </a:r>
            <a:r>
              <a:rPr lang="es-ES" sz="1400" b="1" dirty="0">
                <a:solidFill>
                  <a:schemeClr val="accent1"/>
                </a:solidFill>
              </a:rPr>
              <a:t>MODULO DE PATRONES DE DISEÑO DE SOFTWARE </a:t>
            </a:r>
          </a:p>
        </p:txBody>
      </p:sp>
      <p:sp>
        <p:nvSpPr>
          <p:cNvPr id="11" name="CuadroTexto 10">
            <a:extLst>
              <a:ext uri="{FF2B5EF4-FFF2-40B4-BE49-F238E27FC236}">
                <a16:creationId xmlns:a16="http://schemas.microsoft.com/office/drawing/2014/main" id="{E2690717-B53E-47C7-B618-505D804D774B}"/>
              </a:ext>
            </a:extLst>
          </p:cNvPr>
          <p:cNvSpPr txBox="1"/>
          <p:nvPr/>
        </p:nvSpPr>
        <p:spPr>
          <a:xfrm>
            <a:off x="372534" y="1031368"/>
            <a:ext cx="11404600" cy="523220"/>
          </a:xfrm>
          <a:prstGeom prst="rect">
            <a:avLst/>
          </a:prstGeom>
          <a:solidFill>
            <a:schemeClr val="bg1">
              <a:lumMod val="85000"/>
            </a:schemeClr>
          </a:solidFill>
        </p:spPr>
        <p:txBody>
          <a:bodyPr wrap="square" rtlCol="0">
            <a:spAutoFit/>
          </a:bodyPr>
          <a:lstStyle/>
          <a:p>
            <a:r>
              <a:rPr lang="es-MX" sz="2800" b="1" dirty="0">
                <a:solidFill>
                  <a:schemeClr val="accent6">
                    <a:lumMod val="75000"/>
                  </a:schemeClr>
                </a:solidFill>
                <a:latin typeface="Arial" panose="020B0604020202020204" pitchFamily="34" charset="0"/>
                <a:cs typeface="Arial" panose="020B0604020202020204" pitchFamily="34" charset="0"/>
              </a:rPr>
              <a:t>Patrones Estructurales – </a:t>
            </a:r>
            <a:r>
              <a:rPr lang="es-MX" sz="2800" b="1" dirty="0">
                <a:solidFill>
                  <a:srgbClr val="FF0000"/>
                </a:solidFill>
                <a:latin typeface="Arial" panose="020B0604020202020204" pitchFamily="34" charset="0"/>
                <a:cs typeface="Arial" panose="020B0604020202020204" pitchFamily="34" charset="0"/>
              </a:rPr>
              <a:t>Proxy</a:t>
            </a:r>
            <a:endParaRPr lang="es-CO" sz="2800" b="1" dirty="0">
              <a:solidFill>
                <a:srgbClr val="FF0000"/>
              </a:solidFill>
              <a:latin typeface="Arial" panose="020B0604020202020204" pitchFamily="34" charset="0"/>
              <a:cs typeface="Arial" panose="020B0604020202020204" pitchFamily="34" charset="0"/>
            </a:endParaRPr>
          </a:p>
        </p:txBody>
      </p:sp>
      <p:sp>
        <p:nvSpPr>
          <p:cNvPr id="9" name="CuadroTexto 8">
            <a:extLst>
              <a:ext uri="{FF2B5EF4-FFF2-40B4-BE49-F238E27FC236}">
                <a16:creationId xmlns:a16="http://schemas.microsoft.com/office/drawing/2014/main" id="{E54C850D-E97C-4E7F-8770-2CE0D9F03EEC}"/>
              </a:ext>
            </a:extLst>
          </p:cNvPr>
          <p:cNvSpPr txBox="1"/>
          <p:nvPr/>
        </p:nvSpPr>
        <p:spPr>
          <a:xfrm>
            <a:off x="9529234" y="4434750"/>
            <a:ext cx="2595867" cy="1015663"/>
          </a:xfrm>
          <a:prstGeom prst="rect">
            <a:avLst/>
          </a:prstGeom>
          <a:solidFill>
            <a:schemeClr val="bg1"/>
          </a:solidFill>
        </p:spPr>
        <p:txBody>
          <a:bodyPr wrap="square" rtlCol="0">
            <a:spAutoFit/>
          </a:bodyPr>
          <a:lstStyle/>
          <a:p>
            <a:r>
              <a:rPr lang="es-MX" sz="2000" b="1" dirty="0" err="1"/>
              <a:t>Object</a:t>
            </a:r>
            <a:r>
              <a:rPr lang="es-MX" sz="2000" dirty="0"/>
              <a:t>: Representa el objeto al que el cliente quiere ejecutar.</a:t>
            </a:r>
          </a:p>
        </p:txBody>
      </p:sp>
      <p:pic>
        <p:nvPicPr>
          <p:cNvPr id="2" name="Imagen 1">
            <a:extLst>
              <a:ext uri="{FF2B5EF4-FFF2-40B4-BE49-F238E27FC236}">
                <a16:creationId xmlns:a16="http://schemas.microsoft.com/office/drawing/2014/main" id="{C13D5A75-8A60-4A9C-B8C3-E205A4A624BD}"/>
              </a:ext>
            </a:extLst>
          </p:cNvPr>
          <p:cNvPicPr>
            <a:picLocks noChangeAspect="1"/>
          </p:cNvPicPr>
          <p:nvPr/>
        </p:nvPicPr>
        <p:blipFill>
          <a:blip r:embed="rId5"/>
          <a:stretch>
            <a:fillRect/>
          </a:stretch>
        </p:blipFill>
        <p:spPr>
          <a:xfrm>
            <a:off x="3149599" y="1848898"/>
            <a:ext cx="6379635" cy="3994442"/>
          </a:xfrm>
          <a:prstGeom prst="rect">
            <a:avLst/>
          </a:prstGeom>
        </p:spPr>
      </p:pic>
      <p:sp>
        <p:nvSpPr>
          <p:cNvPr id="3" name="Rectángulo 2">
            <a:extLst>
              <a:ext uri="{FF2B5EF4-FFF2-40B4-BE49-F238E27FC236}">
                <a16:creationId xmlns:a16="http://schemas.microsoft.com/office/drawing/2014/main" id="{93F3DE86-2A49-4805-B408-B8191A1A770C}"/>
              </a:ext>
            </a:extLst>
          </p:cNvPr>
          <p:cNvSpPr/>
          <p:nvPr/>
        </p:nvSpPr>
        <p:spPr>
          <a:xfrm>
            <a:off x="427568" y="3132504"/>
            <a:ext cx="2599266" cy="2031325"/>
          </a:xfrm>
          <a:prstGeom prst="rect">
            <a:avLst/>
          </a:prstGeom>
        </p:spPr>
        <p:txBody>
          <a:bodyPr wrap="square">
            <a:spAutoFit/>
          </a:bodyPr>
          <a:lstStyle/>
          <a:p>
            <a:r>
              <a:rPr lang="es-MX" b="1" dirty="0"/>
              <a:t>Proxy</a:t>
            </a:r>
            <a:r>
              <a:rPr lang="es-MX" dirty="0"/>
              <a:t>: Clase que implementa </a:t>
            </a:r>
            <a:r>
              <a:rPr lang="es-MX" dirty="0" err="1"/>
              <a:t>IObject</a:t>
            </a:r>
            <a:r>
              <a:rPr lang="es-MX" dirty="0"/>
              <a:t> y delega la responsabilidad al </a:t>
            </a:r>
            <a:r>
              <a:rPr lang="es-MX" dirty="0" err="1"/>
              <a:t>Object</a:t>
            </a:r>
            <a:r>
              <a:rPr lang="es-MX" dirty="0"/>
              <a:t>, sin embargo, puede realizar una acción antes y después de llamar al </a:t>
            </a:r>
            <a:r>
              <a:rPr lang="es-MX" dirty="0" err="1"/>
              <a:t>Object</a:t>
            </a:r>
            <a:r>
              <a:rPr lang="es-MX" dirty="0"/>
              <a:t>.</a:t>
            </a:r>
          </a:p>
        </p:txBody>
      </p:sp>
      <p:sp>
        <p:nvSpPr>
          <p:cNvPr id="4" name="Rectángulo 3">
            <a:extLst>
              <a:ext uri="{FF2B5EF4-FFF2-40B4-BE49-F238E27FC236}">
                <a16:creationId xmlns:a16="http://schemas.microsoft.com/office/drawing/2014/main" id="{4F206631-2C23-40FA-BEF5-F4799F5A8F89}"/>
              </a:ext>
            </a:extLst>
          </p:cNvPr>
          <p:cNvSpPr/>
          <p:nvPr/>
        </p:nvSpPr>
        <p:spPr>
          <a:xfrm>
            <a:off x="9707033" y="2044004"/>
            <a:ext cx="2418068" cy="923330"/>
          </a:xfrm>
          <a:prstGeom prst="rect">
            <a:avLst/>
          </a:prstGeom>
        </p:spPr>
        <p:txBody>
          <a:bodyPr wrap="square">
            <a:spAutoFit/>
          </a:bodyPr>
          <a:lstStyle/>
          <a:p>
            <a:r>
              <a:rPr lang="es-MX" b="1" dirty="0" err="1"/>
              <a:t>IObject</a:t>
            </a:r>
            <a:r>
              <a:rPr lang="es-MX" dirty="0"/>
              <a:t>: Representa la interface común entre el </a:t>
            </a:r>
            <a:r>
              <a:rPr lang="es-MX" dirty="0" err="1"/>
              <a:t>Objet</a:t>
            </a:r>
            <a:r>
              <a:rPr lang="es-MX" dirty="0"/>
              <a:t> y el Proxy.</a:t>
            </a:r>
          </a:p>
        </p:txBody>
      </p:sp>
    </p:spTree>
    <p:extLst>
      <p:ext uri="{BB962C8B-B14F-4D97-AF65-F5344CB8AC3E}">
        <p14:creationId xmlns:p14="http://schemas.microsoft.com/office/powerpoint/2010/main" val="123652013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13" name="Imagen 12">
            <a:hlinkClick r:id="" action="ppaction://hlinkshowjump?jump=previousslide"/>
          </p:cNvPr>
          <p:cNvPicPr>
            <a:picLocks noChangeAspect="1"/>
          </p:cNvPicPr>
          <p:nvPr/>
        </p:nvPicPr>
        <p:blipFill rotWithShape="1">
          <a:blip r:embed="rId4" cstate="print">
            <a:extLst>
              <a:ext uri="{28A0092B-C50C-407E-A947-70E740481C1C}">
                <a14:useLocalDpi xmlns:a14="http://schemas.microsoft.com/office/drawing/2010/main" val="0"/>
              </a:ext>
            </a:extLst>
          </a:blip>
          <a:srcRect r="79898" b="52005"/>
          <a:stretch/>
        </p:blipFill>
        <p:spPr>
          <a:xfrm>
            <a:off x="244698" y="6121096"/>
            <a:ext cx="563059" cy="563039"/>
          </a:xfrm>
          <a:prstGeom prst="rect">
            <a:avLst/>
          </a:prstGeom>
        </p:spPr>
      </p:pic>
      <p:pic>
        <p:nvPicPr>
          <p:cNvPr id="14" name="Imagen 13">
            <a:hlinkClick r:id="" action="ppaction://hlinkshowjump?jump=nextslide"/>
          </p:cNvPr>
          <p:cNvPicPr>
            <a:picLocks noChangeAspect="1"/>
          </p:cNvPicPr>
          <p:nvPr/>
        </p:nvPicPr>
        <p:blipFill rotWithShape="1">
          <a:blip r:embed="rId4" cstate="print">
            <a:extLst>
              <a:ext uri="{28A0092B-C50C-407E-A947-70E740481C1C}">
                <a14:useLocalDpi xmlns:a14="http://schemas.microsoft.com/office/drawing/2010/main" val="0"/>
              </a:ext>
            </a:extLst>
          </a:blip>
          <a:srcRect r="79898" b="52005"/>
          <a:stretch/>
        </p:blipFill>
        <p:spPr>
          <a:xfrm rot="10800000">
            <a:off x="881418" y="6121095"/>
            <a:ext cx="563059" cy="563039"/>
          </a:xfrm>
          <a:prstGeom prst="rect">
            <a:avLst/>
          </a:prstGeom>
        </p:spPr>
      </p:pic>
      <p:sp>
        <p:nvSpPr>
          <p:cNvPr id="7" name="Rectángulo 6">
            <a:extLst>
              <a:ext uri="{FF2B5EF4-FFF2-40B4-BE49-F238E27FC236}">
                <a16:creationId xmlns:a16="http://schemas.microsoft.com/office/drawing/2014/main" id="{53784206-C25B-42E5-B52E-5A15AED1C967}"/>
              </a:ext>
            </a:extLst>
          </p:cNvPr>
          <p:cNvSpPr/>
          <p:nvPr/>
        </p:nvSpPr>
        <p:spPr>
          <a:xfrm>
            <a:off x="1727201" y="0"/>
            <a:ext cx="10464800" cy="307777"/>
          </a:xfrm>
          <a:prstGeom prst="rect">
            <a:avLst/>
          </a:prstGeom>
          <a:noFill/>
        </p:spPr>
        <p:txBody>
          <a:bodyPr wrap="square">
            <a:spAutoFit/>
          </a:bodyPr>
          <a:lstStyle/>
          <a:p>
            <a:pPr algn="r"/>
            <a:r>
              <a:rPr lang="es-ES" sz="1400" b="1" dirty="0">
                <a:solidFill>
                  <a:schemeClr val="accent2"/>
                </a:solidFill>
              </a:rPr>
              <a:t>UNIDAD 3. PATRONES CREACIONALES </a:t>
            </a:r>
            <a:r>
              <a:rPr lang="es-ES" sz="1400" b="1" dirty="0"/>
              <a:t>-</a:t>
            </a:r>
            <a:r>
              <a:rPr lang="es-ES" sz="1400" b="1" dirty="0">
                <a:solidFill>
                  <a:schemeClr val="accent2"/>
                </a:solidFill>
              </a:rPr>
              <a:t> </a:t>
            </a:r>
            <a:r>
              <a:rPr lang="es-ES" sz="1400" b="1" dirty="0">
                <a:solidFill>
                  <a:schemeClr val="accent1"/>
                </a:solidFill>
              </a:rPr>
              <a:t>MODULO DE PATRONES DE DISEÑO DE SOFTWARE </a:t>
            </a:r>
          </a:p>
        </p:txBody>
      </p:sp>
      <p:sp>
        <p:nvSpPr>
          <p:cNvPr id="11" name="CuadroTexto 10">
            <a:extLst>
              <a:ext uri="{FF2B5EF4-FFF2-40B4-BE49-F238E27FC236}">
                <a16:creationId xmlns:a16="http://schemas.microsoft.com/office/drawing/2014/main" id="{E2690717-B53E-47C7-B618-505D804D774B}"/>
              </a:ext>
            </a:extLst>
          </p:cNvPr>
          <p:cNvSpPr txBox="1"/>
          <p:nvPr/>
        </p:nvSpPr>
        <p:spPr>
          <a:xfrm>
            <a:off x="372534" y="1031368"/>
            <a:ext cx="11404600" cy="523220"/>
          </a:xfrm>
          <a:prstGeom prst="rect">
            <a:avLst/>
          </a:prstGeom>
          <a:solidFill>
            <a:schemeClr val="bg1">
              <a:lumMod val="85000"/>
            </a:schemeClr>
          </a:solidFill>
        </p:spPr>
        <p:txBody>
          <a:bodyPr wrap="square" rtlCol="0">
            <a:spAutoFit/>
          </a:bodyPr>
          <a:lstStyle/>
          <a:p>
            <a:r>
              <a:rPr lang="es-MX" sz="2800" b="1" dirty="0">
                <a:solidFill>
                  <a:schemeClr val="accent6">
                    <a:lumMod val="75000"/>
                  </a:schemeClr>
                </a:solidFill>
                <a:latin typeface="Arial" panose="020B0604020202020204" pitchFamily="34" charset="0"/>
                <a:cs typeface="Arial" panose="020B0604020202020204" pitchFamily="34" charset="0"/>
              </a:rPr>
              <a:t>Patrones Estructurales – </a:t>
            </a:r>
            <a:r>
              <a:rPr lang="es-MX" sz="2800" b="1" dirty="0">
                <a:solidFill>
                  <a:srgbClr val="FF0000"/>
                </a:solidFill>
                <a:latin typeface="Arial" panose="020B0604020202020204" pitchFamily="34" charset="0"/>
                <a:cs typeface="Arial" panose="020B0604020202020204" pitchFamily="34" charset="0"/>
              </a:rPr>
              <a:t>Proxy</a:t>
            </a:r>
            <a:endParaRPr lang="es-CO" sz="2800" b="1" dirty="0">
              <a:solidFill>
                <a:srgbClr val="FF0000"/>
              </a:solidFill>
              <a:latin typeface="Arial" panose="020B0604020202020204" pitchFamily="34" charset="0"/>
              <a:cs typeface="Arial" panose="020B0604020202020204" pitchFamily="34" charset="0"/>
            </a:endParaRPr>
          </a:p>
        </p:txBody>
      </p:sp>
      <p:pic>
        <p:nvPicPr>
          <p:cNvPr id="2" name="Imagen 1">
            <a:extLst>
              <a:ext uri="{FF2B5EF4-FFF2-40B4-BE49-F238E27FC236}">
                <a16:creationId xmlns:a16="http://schemas.microsoft.com/office/drawing/2014/main" id="{E15C5A00-6453-4648-BFC4-C841027319CD}"/>
              </a:ext>
            </a:extLst>
          </p:cNvPr>
          <p:cNvPicPr>
            <a:picLocks noChangeAspect="1"/>
          </p:cNvPicPr>
          <p:nvPr/>
        </p:nvPicPr>
        <p:blipFill>
          <a:blip r:embed="rId5"/>
          <a:stretch>
            <a:fillRect/>
          </a:stretch>
        </p:blipFill>
        <p:spPr>
          <a:xfrm>
            <a:off x="7270675" y="2357104"/>
            <a:ext cx="4506459" cy="1413791"/>
          </a:xfrm>
          <a:prstGeom prst="rect">
            <a:avLst/>
          </a:prstGeom>
        </p:spPr>
      </p:pic>
      <p:pic>
        <p:nvPicPr>
          <p:cNvPr id="4" name="Imagen 3">
            <a:extLst>
              <a:ext uri="{FF2B5EF4-FFF2-40B4-BE49-F238E27FC236}">
                <a16:creationId xmlns:a16="http://schemas.microsoft.com/office/drawing/2014/main" id="{C60EA822-00F1-413D-A536-69BC05599F99}"/>
              </a:ext>
            </a:extLst>
          </p:cNvPr>
          <p:cNvPicPr>
            <a:picLocks noChangeAspect="1"/>
          </p:cNvPicPr>
          <p:nvPr/>
        </p:nvPicPr>
        <p:blipFill>
          <a:blip r:embed="rId6"/>
          <a:stretch>
            <a:fillRect/>
          </a:stretch>
        </p:blipFill>
        <p:spPr>
          <a:xfrm>
            <a:off x="7440843" y="4231941"/>
            <a:ext cx="4506460" cy="1413791"/>
          </a:xfrm>
          <a:prstGeom prst="rect">
            <a:avLst/>
          </a:prstGeom>
        </p:spPr>
      </p:pic>
      <p:sp>
        <p:nvSpPr>
          <p:cNvPr id="19" name="Rectángulo 18">
            <a:extLst>
              <a:ext uri="{FF2B5EF4-FFF2-40B4-BE49-F238E27FC236}">
                <a16:creationId xmlns:a16="http://schemas.microsoft.com/office/drawing/2014/main" id="{96BC65CB-F27B-45A6-A48A-911DDEDB4AAF}"/>
              </a:ext>
            </a:extLst>
          </p:cNvPr>
          <p:cNvSpPr/>
          <p:nvPr/>
        </p:nvSpPr>
        <p:spPr>
          <a:xfrm>
            <a:off x="372534" y="1795575"/>
            <a:ext cx="6170684" cy="369332"/>
          </a:xfrm>
          <a:prstGeom prst="rect">
            <a:avLst/>
          </a:prstGeom>
          <a:solidFill>
            <a:srgbClr val="FFC000"/>
          </a:solidFill>
        </p:spPr>
        <p:txBody>
          <a:bodyPr wrap="square">
            <a:spAutoFit/>
          </a:bodyPr>
          <a:lstStyle/>
          <a:p>
            <a:pPr algn="ctr"/>
            <a:r>
              <a:rPr lang="es-MX" b="1" dirty="0"/>
              <a:t>Casos de Uso Comunes y Realistas</a:t>
            </a:r>
          </a:p>
        </p:txBody>
      </p:sp>
      <p:sp>
        <p:nvSpPr>
          <p:cNvPr id="20" name="Rectángulo 19">
            <a:extLst>
              <a:ext uri="{FF2B5EF4-FFF2-40B4-BE49-F238E27FC236}">
                <a16:creationId xmlns:a16="http://schemas.microsoft.com/office/drawing/2014/main" id="{1C335F9B-F6EC-4C91-8D09-E0669F777906}"/>
              </a:ext>
            </a:extLst>
          </p:cNvPr>
          <p:cNvSpPr/>
          <p:nvPr/>
        </p:nvSpPr>
        <p:spPr>
          <a:xfrm>
            <a:off x="244698" y="2288211"/>
            <a:ext cx="7196954" cy="3693319"/>
          </a:xfrm>
          <a:prstGeom prst="rect">
            <a:avLst/>
          </a:prstGeom>
          <a:solidFill>
            <a:schemeClr val="bg1"/>
          </a:solidFill>
        </p:spPr>
        <p:txBody>
          <a:bodyPr wrap="square">
            <a:spAutoFit/>
          </a:bodyPr>
          <a:lstStyle/>
          <a:p>
            <a:pPr marL="285750" indent="-285750" algn="just">
              <a:buFont typeface="Arial" panose="020B0604020202020204" pitchFamily="34" charset="0"/>
              <a:buChar char="•"/>
            </a:pPr>
            <a:r>
              <a:rPr lang="es-MX" b="1" dirty="0"/>
              <a:t>Carga diferida (</a:t>
            </a:r>
            <a:r>
              <a:rPr lang="es-MX" b="1" dirty="0" err="1"/>
              <a:t>Lazy</a:t>
            </a:r>
            <a:r>
              <a:rPr lang="es-MX" b="1" dirty="0"/>
              <a:t> </a:t>
            </a:r>
            <a:r>
              <a:rPr lang="es-MX" b="1" dirty="0" err="1"/>
              <a:t>Initialization</a:t>
            </a:r>
            <a:r>
              <a:rPr lang="es-MX" b="1" dirty="0"/>
              <a:t>). </a:t>
            </a:r>
            <a:r>
              <a:rPr lang="es-MX" dirty="0"/>
              <a:t>Carga de imágenes, documentos, recursos multimedia</a:t>
            </a:r>
          </a:p>
          <a:p>
            <a:pPr marL="285750" indent="-285750" algn="just">
              <a:buFont typeface="Arial" panose="020B0604020202020204" pitchFamily="34" charset="0"/>
              <a:buChar char="•"/>
            </a:pPr>
            <a:endParaRPr lang="es-MX" dirty="0"/>
          </a:p>
          <a:p>
            <a:pPr marL="285750" indent="-285750" algn="just">
              <a:buFont typeface="Arial" panose="020B0604020202020204" pitchFamily="34" charset="0"/>
              <a:buChar char="•"/>
            </a:pPr>
            <a:r>
              <a:rPr lang="es-MX" b="1" dirty="0"/>
              <a:t>Seguridad (</a:t>
            </a:r>
            <a:r>
              <a:rPr lang="es-MX" b="1" dirty="0" err="1"/>
              <a:t>Protection</a:t>
            </a:r>
            <a:r>
              <a:rPr lang="es-MX" b="1" dirty="0"/>
              <a:t> Proxy). </a:t>
            </a:r>
            <a:r>
              <a:rPr lang="es-MX" dirty="0"/>
              <a:t>Control de acceso en sistemas empresariales</a:t>
            </a:r>
          </a:p>
          <a:p>
            <a:pPr marL="285750" indent="-285750" algn="just">
              <a:buFont typeface="Arial" panose="020B0604020202020204" pitchFamily="34" charset="0"/>
              <a:buChar char="•"/>
            </a:pPr>
            <a:endParaRPr lang="es-MX" dirty="0"/>
          </a:p>
          <a:p>
            <a:pPr marL="285750" indent="-285750" algn="just">
              <a:buFont typeface="Arial" panose="020B0604020202020204" pitchFamily="34" charset="0"/>
              <a:buChar char="•"/>
            </a:pPr>
            <a:r>
              <a:rPr lang="es-MX" b="1" dirty="0" err="1"/>
              <a:t>Caching</a:t>
            </a:r>
            <a:r>
              <a:rPr lang="es-MX" b="1" dirty="0"/>
              <a:t> (Cache Proxy). </a:t>
            </a:r>
            <a:r>
              <a:rPr lang="es-MX" dirty="0"/>
              <a:t>Servicios de consultas de bases de datos o APIs costosas</a:t>
            </a:r>
          </a:p>
          <a:p>
            <a:pPr marL="285750" indent="-285750" algn="just">
              <a:buFont typeface="Arial" panose="020B0604020202020204" pitchFamily="34" charset="0"/>
              <a:buChar char="•"/>
            </a:pPr>
            <a:endParaRPr lang="es-MX" dirty="0"/>
          </a:p>
          <a:p>
            <a:pPr marL="285750" indent="-285750" algn="just">
              <a:buFont typeface="Arial" panose="020B0604020202020204" pitchFamily="34" charset="0"/>
              <a:buChar char="•"/>
            </a:pPr>
            <a:r>
              <a:rPr lang="es-MX" b="1" dirty="0"/>
              <a:t>Auditoría y logging (Smart Proxy).</a:t>
            </a:r>
            <a:r>
              <a:rPr lang="es-MX" dirty="0"/>
              <a:t> Registro de accesos, auditoría y monitoreo</a:t>
            </a:r>
          </a:p>
          <a:p>
            <a:pPr marL="285750" indent="-285750" algn="just">
              <a:buFont typeface="Arial" panose="020B0604020202020204" pitchFamily="34" charset="0"/>
              <a:buChar char="•"/>
            </a:pPr>
            <a:endParaRPr lang="es-MX" dirty="0"/>
          </a:p>
          <a:p>
            <a:pPr marL="285750" indent="-285750" algn="just">
              <a:buFont typeface="Arial" panose="020B0604020202020204" pitchFamily="34" charset="0"/>
              <a:buChar char="•"/>
            </a:pPr>
            <a:r>
              <a:rPr lang="es-MX" b="1" dirty="0"/>
              <a:t>Validación de parámetros. </a:t>
            </a:r>
            <a:r>
              <a:rPr lang="es-MX" dirty="0"/>
              <a:t>Validación previa al acceso</a:t>
            </a:r>
          </a:p>
        </p:txBody>
      </p:sp>
    </p:spTree>
    <p:extLst>
      <p:ext uri="{BB962C8B-B14F-4D97-AF65-F5344CB8AC3E}">
        <p14:creationId xmlns:p14="http://schemas.microsoft.com/office/powerpoint/2010/main" val="25240254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13" name="Imagen 12">
            <a:hlinkClick r:id="" action="ppaction://hlinkshowjump?jump=previousslide"/>
          </p:cNvPr>
          <p:cNvPicPr>
            <a:picLocks noChangeAspect="1"/>
          </p:cNvPicPr>
          <p:nvPr/>
        </p:nvPicPr>
        <p:blipFill rotWithShape="1">
          <a:blip r:embed="rId4" cstate="print">
            <a:extLst>
              <a:ext uri="{28A0092B-C50C-407E-A947-70E740481C1C}">
                <a14:useLocalDpi xmlns:a14="http://schemas.microsoft.com/office/drawing/2010/main" val="0"/>
              </a:ext>
            </a:extLst>
          </a:blip>
          <a:srcRect r="79898" b="52005"/>
          <a:stretch/>
        </p:blipFill>
        <p:spPr>
          <a:xfrm>
            <a:off x="244698" y="6121096"/>
            <a:ext cx="563059" cy="563039"/>
          </a:xfrm>
          <a:prstGeom prst="rect">
            <a:avLst/>
          </a:prstGeom>
        </p:spPr>
      </p:pic>
      <p:pic>
        <p:nvPicPr>
          <p:cNvPr id="14" name="Imagen 13">
            <a:hlinkClick r:id="" action="ppaction://hlinkshowjump?jump=nextslide"/>
          </p:cNvPr>
          <p:cNvPicPr>
            <a:picLocks noChangeAspect="1"/>
          </p:cNvPicPr>
          <p:nvPr/>
        </p:nvPicPr>
        <p:blipFill rotWithShape="1">
          <a:blip r:embed="rId4" cstate="print">
            <a:extLst>
              <a:ext uri="{28A0092B-C50C-407E-A947-70E740481C1C}">
                <a14:useLocalDpi xmlns:a14="http://schemas.microsoft.com/office/drawing/2010/main" val="0"/>
              </a:ext>
            </a:extLst>
          </a:blip>
          <a:srcRect r="79898" b="52005"/>
          <a:stretch/>
        </p:blipFill>
        <p:spPr>
          <a:xfrm rot="10800000">
            <a:off x="881418" y="6121095"/>
            <a:ext cx="563059" cy="563039"/>
          </a:xfrm>
          <a:prstGeom prst="rect">
            <a:avLst/>
          </a:prstGeom>
        </p:spPr>
      </p:pic>
      <p:sp>
        <p:nvSpPr>
          <p:cNvPr id="7" name="Rectángulo 6">
            <a:extLst>
              <a:ext uri="{FF2B5EF4-FFF2-40B4-BE49-F238E27FC236}">
                <a16:creationId xmlns:a16="http://schemas.microsoft.com/office/drawing/2014/main" id="{53784206-C25B-42E5-B52E-5A15AED1C967}"/>
              </a:ext>
            </a:extLst>
          </p:cNvPr>
          <p:cNvSpPr/>
          <p:nvPr/>
        </p:nvSpPr>
        <p:spPr>
          <a:xfrm>
            <a:off x="1727201" y="0"/>
            <a:ext cx="10464800" cy="307777"/>
          </a:xfrm>
          <a:prstGeom prst="rect">
            <a:avLst/>
          </a:prstGeom>
          <a:noFill/>
        </p:spPr>
        <p:txBody>
          <a:bodyPr wrap="square">
            <a:spAutoFit/>
          </a:bodyPr>
          <a:lstStyle/>
          <a:p>
            <a:pPr algn="r"/>
            <a:r>
              <a:rPr lang="es-ES" sz="1400" b="1" dirty="0">
                <a:solidFill>
                  <a:schemeClr val="accent2"/>
                </a:solidFill>
              </a:rPr>
              <a:t>UNIDAD 3. PATRONES CREACIONALES </a:t>
            </a:r>
            <a:r>
              <a:rPr lang="es-ES" sz="1400" b="1" dirty="0"/>
              <a:t>-</a:t>
            </a:r>
            <a:r>
              <a:rPr lang="es-ES" sz="1400" b="1" dirty="0">
                <a:solidFill>
                  <a:schemeClr val="accent2"/>
                </a:solidFill>
              </a:rPr>
              <a:t> </a:t>
            </a:r>
            <a:r>
              <a:rPr lang="es-ES" sz="1400" b="1" dirty="0">
                <a:solidFill>
                  <a:schemeClr val="accent1"/>
                </a:solidFill>
              </a:rPr>
              <a:t>MODULO DE PATRONES DE DISEÑO DE SOFTWARE </a:t>
            </a:r>
          </a:p>
        </p:txBody>
      </p:sp>
      <p:sp>
        <p:nvSpPr>
          <p:cNvPr id="11" name="CuadroTexto 10">
            <a:extLst>
              <a:ext uri="{FF2B5EF4-FFF2-40B4-BE49-F238E27FC236}">
                <a16:creationId xmlns:a16="http://schemas.microsoft.com/office/drawing/2014/main" id="{E2690717-B53E-47C7-B618-505D804D774B}"/>
              </a:ext>
            </a:extLst>
          </p:cNvPr>
          <p:cNvSpPr txBox="1"/>
          <p:nvPr/>
        </p:nvSpPr>
        <p:spPr>
          <a:xfrm>
            <a:off x="372534" y="1031368"/>
            <a:ext cx="11404600" cy="523220"/>
          </a:xfrm>
          <a:prstGeom prst="rect">
            <a:avLst/>
          </a:prstGeom>
          <a:solidFill>
            <a:schemeClr val="bg1">
              <a:lumMod val="85000"/>
            </a:schemeClr>
          </a:solidFill>
        </p:spPr>
        <p:txBody>
          <a:bodyPr wrap="square" rtlCol="0">
            <a:spAutoFit/>
          </a:bodyPr>
          <a:lstStyle/>
          <a:p>
            <a:r>
              <a:rPr lang="es-MX" sz="2800" b="1" dirty="0">
                <a:solidFill>
                  <a:schemeClr val="accent6">
                    <a:lumMod val="75000"/>
                  </a:schemeClr>
                </a:solidFill>
                <a:latin typeface="Arial" panose="020B0604020202020204" pitchFamily="34" charset="0"/>
                <a:cs typeface="Arial" panose="020B0604020202020204" pitchFamily="34" charset="0"/>
              </a:rPr>
              <a:t>Patrones Estructurales – </a:t>
            </a:r>
            <a:r>
              <a:rPr lang="es-MX" sz="2800" b="1" dirty="0">
                <a:solidFill>
                  <a:srgbClr val="FF0000"/>
                </a:solidFill>
                <a:latin typeface="Arial" panose="020B0604020202020204" pitchFamily="34" charset="0"/>
                <a:cs typeface="Arial" panose="020B0604020202020204" pitchFamily="34" charset="0"/>
              </a:rPr>
              <a:t>Proxy</a:t>
            </a:r>
            <a:endParaRPr lang="es-CO" sz="2800" b="1" dirty="0">
              <a:solidFill>
                <a:srgbClr val="FF0000"/>
              </a:solidFill>
              <a:latin typeface="Arial" panose="020B0604020202020204" pitchFamily="34" charset="0"/>
              <a:cs typeface="Arial" panose="020B0604020202020204" pitchFamily="34" charset="0"/>
            </a:endParaRPr>
          </a:p>
        </p:txBody>
      </p:sp>
      <p:sp>
        <p:nvSpPr>
          <p:cNvPr id="10" name="Rectangle 2">
            <a:extLst>
              <a:ext uri="{FF2B5EF4-FFF2-40B4-BE49-F238E27FC236}">
                <a16:creationId xmlns:a16="http://schemas.microsoft.com/office/drawing/2014/main" id="{9727F31D-EA04-42C2-A900-01EF1980971A}"/>
              </a:ext>
            </a:extLst>
          </p:cNvPr>
          <p:cNvSpPr>
            <a:spLocks noChangeArrowheads="1"/>
          </p:cNvSpPr>
          <p:nvPr/>
        </p:nvSpPr>
        <p:spPr bwMode="auto">
          <a:xfrm>
            <a:off x="244697" y="1857828"/>
            <a:ext cx="7984903" cy="2062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s-MX" altLang="es-MX" sz="2000" b="1" i="0" u="none" strike="noStrike" cap="none" normalizeH="0" baseline="0" dirty="0">
                <a:ln>
                  <a:noFill/>
                </a:ln>
                <a:solidFill>
                  <a:schemeClr val="accent6"/>
                </a:solidFill>
                <a:effectLst/>
              </a:rPr>
              <a:t>✅ Ventajas</a:t>
            </a:r>
          </a:p>
          <a:p>
            <a:pPr marL="0" marR="0" lvl="0" indent="0" algn="just" defTabSz="914400" rtl="0" eaLnBrk="0" fontAlgn="base" latinLnBrk="0" hangingPunct="0">
              <a:lnSpc>
                <a:spcPct val="100000"/>
              </a:lnSpc>
              <a:spcBef>
                <a:spcPct val="0"/>
              </a:spcBef>
              <a:spcAft>
                <a:spcPct val="0"/>
              </a:spcAft>
              <a:buClrTx/>
              <a:buSzTx/>
              <a:tabLst/>
            </a:pPr>
            <a:endParaRPr lang="es-MX" altLang="es-MX" dirty="0"/>
          </a:p>
          <a:p>
            <a:pPr marL="285750" lvl="0" indent="-285750" algn="just" eaLnBrk="0" fontAlgn="base" hangingPunct="0">
              <a:spcBef>
                <a:spcPct val="0"/>
              </a:spcBef>
              <a:spcAft>
                <a:spcPct val="0"/>
              </a:spcAft>
              <a:buFont typeface="Arial" panose="020B0604020202020204" pitchFamily="34" charset="0"/>
              <a:buChar char="•"/>
            </a:pPr>
            <a:r>
              <a:rPr lang="es-MX" b="1" dirty="0"/>
              <a:t>Separación de responsabilidades: </a:t>
            </a:r>
            <a:r>
              <a:rPr lang="es-MX" dirty="0"/>
              <a:t>el objeto real se enfoca en la lógica de negocio, el proxy controla el acceso.</a:t>
            </a:r>
          </a:p>
          <a:p>
            <a:pPr marL="285750" lvl="0" indent="-285750" algn="just" eaLnBrk="0" fontAlgn="base" hangingPunct="0">
              <a:spcBef>
                <a:spcPct val="0"/>
              </a:spcBef>
              <a:spcAft>
                <a:spcPct val="0"/>
              </a:spcAft>
              <a:buFont typeface="Arial" panose="020B0604020202020204" pitchFamily="34" charset="0"/>
              <a:buChar char="•"/>
            </a:pPr>
            <a:r>
              <a:rPr lang="es-MX" b="1" dirty="0"/>
              <a:t>Reducción de costos de recursos: </a:t>
            </a:r>
            <a:r>
              <a:rPr lang="es-MX" dirty="0"/>
              <a:t>permite carga bajo demanda.</a:t>
            </a:r>
          </a:p>
          <a:p>
            <a:pPr marL="285750" lvl="0" indent="-285750" algn="just" eaLnBrk="0" fontAlgn="base" hangingPunct="0">
              <a:spcBef>
                <a:spcPct val="0"/>
              </a:spcBef>
              <a:spcAft>
                <a:spcPct val="0"/>
              </a:spcAft>
              <a:buFont typeface="Arial" panose="020B0604020202020204" pitchFamily="34" charset="0"/>
              <a:buChar char="•"/>
            </a:pPr>
            <a:r>
              <a:rPr lang="es-MX" b="1" dirty="0"/>
              <a:t>Mayor control de acceso y seguridad</a:t>
            </a:r>
            <a:r>
              <a:rPr lang="es-MX" dirty="0"/>
              <a:t>. Facilidad para aplicar logging, </a:t>
            </a:r>
            <a:r>
              <a:rPr lang="es-MX" dirty="0" err="1"/>
              <a:t>caching</a:t>
            </a:r>
            <a:r>
              <a:rPr lang="es-MX" dirty="0"/>
              <a:t>, sincronización, etc.</a:t>
            </a:r>
          </a:p>
        </p:txBody>
      </p:sp>
      <p:sp>
        <p:nvSpPr>
          <p:cNvPr id="12" name="Rectangle 4">
            <a:extLst>
              <a:ext uri="{FF2B5EF4-FFF2-40B4-BE49-F238E27FC236}">
                <a16:creationId xmlns:a16="http://schemas.microsoft.com/office/drawing/2014/main" id="{0E7A57FE-5DF7-4E42-A5AE-7291D35ACD5A}"/>
              </a:ext>
            </a:extLst>
          </p:cNvPr>
          <p:cNvSpPr>
            <a:spLocks noChangeArrowheads="1"/>
          </p:cNvSpPr>
          <p:nvPr/>
        </p:nvSpPr>
        <p:spPr bwMode="auto">
          <a:xfrm>
            <a:off x="244698" y="4135616"/>
            <a:ext cx="7984902" cy="2339102"/>
          </a:xfrm>
          <a:prstGeom prst="rect">
            <a:avLst/>
          </a:prstGeom>
          <a:solidFill>
            <a:schemeClr val="bg1"/>
          </a:solidFill>
          <a:ln>
            <a:noFill/>
          </a:ln>
          <a:effectLs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s-MX" altLang="es-MX" sz="2000" b="1" i="0" u="none" strike="noStrike" cap="none" normalizeH="0" baseline="0" dirty="0">
                <a:ln>
                  <a:noFill/>
                </a:ln>
                <a:solidFill>
                  <a:srgbClr val="FF0000"/>
                </a:solidFill>
                <a:effectLst/>
              </a:rPr>
              <a:t>❌ Desventajas</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s-MX" altLang="es-MX" b="1" i="0" u="none" strike="noStrike" cap="none" normalizeH="0" baseline="0" dirty="0">
              <a:ln>
                <a:noFill/>
              </a:ln>
              <a:solidFill>
                <a:srgbClr val="FF0000"/>
              </a:solidFill>
              <a:effectLst/>
            </a:endParaRPr>
          </a:p>
          <a:p>
            <a:pPr marL="285750" lvl="0" indent="-285750" algn="just" eaLnBrk="0" fontAlgn="base" hangingPunct="0">
              <a:spcBef>
                <a:spcPct val="0"/>
              </a:spcBef>
              <a:spcAft>
                <a:spcPct val="0"/>
              </a:spcAft>
              <a:buFont typeface="Arial" panose="020B0604020202020204" pitchFamily="34" charset="0"/>
              <a:buChar char="•"/>
            </a:pPr>
            <a:r>
              <a:rPr lang="es-MX" altLang="es-MX" dirty="0"/>
              <a:t>Mayor </a:t>
            </a:r>
            <a:r>
              <a:rPr lang="es-MX" altLang="es-MX" b="1" dirty="0"/>
              <a:t>complejidad</a:t>
            </a:r>
            <a:r>
              <a:rPr lang="es-MX" altLang="es-MX" dirty="0"/>
              <a:t> del diseño.</a:t>
            </a:r>
          </a:p>
          <a:p>
            <a:pPr marL="285750" lvl="0" indent="-285750" algn="just" eaLnBrk="0" fontAlgn="base" hangingPunct="0">
              <a:spcBef>
                <a:spcPct val="0"/>
              </a:spcBef>
              <a:spcAft>
                <a:spcPct val="0"/>
              </a:spcAft>
              <a:buFont typeface="Arial" panose="020B0604020202020204" pitchFamily="34" charset="0"/>
              <a:buChar char="•"/>
            </a:pPr>
            <a:r>
              <a:rPr lang="es-MX" altLang="es-MX" b="1" dirty="0"/>
              <a:t>Sobrecarga de abstracción </a:t>
            </a:r>
            <a:r>
              <a:rPr lang="es-MX" altLang="es-MX" dirty="0"/>
              <a:t>si no es estrictamente necesario.</a:t>
            </a:r>
          </a:p>
          <a:p>
            <a:pPr marL="285750" lvl="0" indent="-285750" algn="just" eaLnBrk="0" fontAlgn="base" hangingPunct="0">
              <a:spcBef>
                <a:spcPct val="0"/>
              </a:spcBef>
              <a:spcAft>
                <a:spcPct val="0"/>
              </a:spcAft>
              <a:buFont typeface="Arial" panose="020B0604020202020204" pitchFamily="34" charset="0"/>
              <a:buChar char="•"/>
            </a:pPr>
            <a:r>
              <a:rPr lang="es-MX" altLang="es-MX" b="1" dirty="0"/>
              <a:t>Puede complicar la depuración</a:t>
            </a:r>
            <a:r>
              <a:rPr lang="es-MX" altLang="es-MX" dirty="0"/>
              <a:t>, especialmente cuando hay muchos proxies anidados.</a:t>
            </a:r>
          </a:p>
          <a:p>
            <a:pPr marL="285750" lvl="0" indent="-285750" algn="just" eaLnBrk="0" fontAlgn="base" hangingPunct="0">
              <a:spcBef>
                <a:spcPct val="0"/>
              </a:spcBef>
              <a:spcAft>
                <a:spcPct val="0"/>
              </a:spcAft>
              <a:buFont typeface="Arial" panose="020B0604020202020204" pitchFamily="34" charset="0"/>
              <a:buChar char="•"/>
            </a:pPr>
            <a:r>
              <a:rPr lang="es-MX" altLang="es-MX" b="1" dirty="0"/>
              <a:t>Riesgo de olvidar</a:t>
            </a:r>
            <a:r>
              <a:rPr lang="es-MX" altLang="es-MX" dirty="0"/>
              <a:t> diferenciar claramente cuándo se accede al proxy y cuándo al objeto real.</a:t>
            </a:r>
            <a:endParaRPr kumimoji="0" lang="es-MX" altLang="es-MX" i="0" u="none" strike="noStrike" cap="none" normalizeH="0" baseline="0" dirty="0">
              <a:ln>
                <a:noFill/>
              </a:ln>
              <a:solidFill>
                <a:schemeClr val="tx1"/>
              </a:solidFill>
              <a:effectLst/>
            </a:endParaRPr>
          </a:p>
        </p:txBody>
      </p:sp>
      <p:pic>
        <p:nvPicPr>
          <p:cNvPr id="2" name="Imagen 1">
            <a:extLst>
              <a:ext uri="{FF2B5EF4-FFF2-40B4-BE49-F238E27FC236}">
                <a16:creationId xmlns:a16="http://schemas.microsoft.com/office/drawing/2014/main" id="{D8A7005A-6DC3-419F-AB70-F075C933B585}"/>
              </a:ext>
            </a:extLst>
          </p:cNvPr>
          <p:cNvPicPr>
            <a:picLocks noChangeAspect="1"/>
          </p:cNvPicPr>
          <p:nvPr/>
        </p:nvPicPr>
        <p:blipFill>
          <a:blip r:embed="rId5"/>
          <a:stretch>
            <a:fillRect/>
          </a:stretch>
        </p:blipFill>
        <p:spPr>
          <a:xfrm>
            <a:off x="8229600" y="1247053"/>
            <a:ext cx="3318934" cy="5499644"/>
          </a:xfrm>
          <a:prstGeom prst="rect">
            <a:avLst/>
          </a:prstGeom>
        </p:spPr>
      </p:pic>
    </p:spTree>
    <p:extLst>
      <p:ext uri="{BB962C8B-B14F-4D97-AF65-F5344CB8AC3E}">
        <p14:creationId xmlns:p14="http://schemas.microsoft.com/office/powerpoint/2010/main" val="95075510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13" name="Imagen 12">
            <a:hlinkClick r:id="" action="ppaction://hlinkshowjump?jump=previousslide"/>
          </p:cNvPr>
          <p:cNvPicPr>
            <a:picLocks noChangeAspect="1"/>
          </p:cNvPicPr>
          <p:nvPr/>
        </p:nvPicPr>
        <p:blipFill rotWithShape="1">
          <a:blip r:embed="rId4" cstate="print">
            <a:extLst>
              <a:ext uri="{28A0092B-C50C-407E-A947-70E740481C1C}">
                <a14:useLocalDpi xmlns:a14="http://schemas.microsoft.com/office/drawing/2010/main" val="0"/>
              </a:ext>
            </a:extLst>
          </a:blip>
          <a:srcRect r="79898" b="52005"/>
          <a:stretch/>
        </p:blipFill>
        <p:spPr>
          <a:xfrm>
            <a:off x="244698" y="6121096"/>
            <a:ext cx="563059" cy="563039"/>
          </a:xfrm>
          <a:prstGeom prst="rect">
            <a:avLst/>
          </a:prstGeom>
        </p:spPr>
      </p:pic>
      <p:pic>
        <p:nvPicPr>
          <p:cNvPr id="14" name="Imagen 13">
            <a:hlinkClick r:id="" action="ppaction://hlinkshowjump?jump=nextslide"/>
          </p:cNvPr>
          <p:cNvPicPr>
            <a:picLocks noChangeAspect="1"/>
          </p:cNvPicPr>
          <p:nvPr/>
        </p:nvPicPr>
        <p:blipFill rotWithShape="1">
          <a:blip r:embed="rId4" cstate="print">
            <a:extLst>
              <a:ext uri="{28A0092B-C50C-407E-A947-70E740481C1C}">
                <a14:useLocalDpi xmlns:a14="http://schemas.microsoft.com/office/drawing/2010/main" val="0"/>
              </a:ext>
            </a:extLst>
          </a:blip>
          <a:srcRect r="79898" b="52005"/>
          <a:stretch/>
        </p:blipFill>
        <p:spPr>
          <a:xfrm rot="10800000">
            <a:off x="881418" y="6121095"/>
            <a:ext cx="563059" cy="563039"/>
          </a:xfrm>
          <a:prstGeom prst="rect">
            <a:avLst/>
          </a:prstGeom>
        </p:spPr>
      </p:pic>
      <p:sp>
        <p:nvSpPr>
          <p:cNvPr id="7" name="Rectángulo 6">
            <a:extLst>
              <a:ext uri="{FF2B5EF4-FFF2-40B4-BE49-F238E27FC236}">
                <a16:creationId xmlns:a16="http://schemas.microsoft.com/office/drawing/2014/main" id="{53784206-C25B-42E5-B52E-5A15AED1C967}"/>
              </a:ext>
            </a:extLst>
          </p:cNvPr>
          <p:cNvSpPr/>
          <p:nvPr/>
        </p:nvSpPr>
        <p:spPr>
          <a:xfrm>
            <a:off x="1727201" y="0"/>
            <a:ext cx="10464800" cy="307777"/>
          </a:xfrm>
          <a:prstGeom prst="rect">
            <a:avLst/>
          </a:prstGeom>
          <a:noFill/>
        </p:spPr>
        <p:txBody>
          <a:bodyPr wrap="square">
            <a:spAutoFit/>
          </a:bodyPr>
          <a:lstStyle/>
          <a:p>
            <a:pPr algn="r"/>
            <a:r>
              <a:rPr lang="es-ES" sz="1400" b="1" dirty="0">
                <a:solidFill>
                  <a:schemeClr val="accent2"/>
                </a:solidFill>
              </a:rPr>
              <a:t>UNIDAD 3. PATRONES CREACIONALES </a:t>
            </a:r>
            <a:r>
              <a:rPr lang="es-ES" sz="1400" b="1" dirty="0"/>
              <a:t>-</a:t>
            </a:r>
            <a:r>
              <a:rPr lang="es-ES" sz="1400" b="1" dirty="0">
                <a:solidFill>
                  <a:schemeClr val="accent2"/>
                </a:solidFill>
              </a:rPr>
              <a:t> </a:t>
            </a:r>
            <a:r>
              <a:rPr lang="es-ES" sz="1400" b="1" dirty="0">
                <a:solidFill>
                  <a:schemeClr val="accent1"/>
                </a:solidFill>
              </a:rPr>
              <a:t>MODULO DE PATRONES DE DISEÑO DE SOFTWARE </a:t>
            </a:r>
          </a:p>
        </p:txBody>
      </p:sp>
      <p:sp>
        <p:nvSpPr>
          <p:cNvPr id="11" name="CuadroTexto 10">
            <a:extLst>
              <a:ext uri="{FF2B5EF4-FFF2-40B4-BE49-F238E27FC236}">
                <a16:creationId xmlns:a16="http://schemas.microsoft.com/office/drawing/2014/main" id="{E2690717-B53E-47C7-B618-505D804D774B}"/>
              </a:ext>
            </a:extLst>
          </p:cNvPr>
          <p:cNvSpPr txBox="1"/>
          <p:nvPr/>
        </p:nvSpPr>
        <p:spPr>
          <a:xfrm>
            <a:off x="372534" y="1031368"/>
            <a:ext cx="11404600" cy="523220"/>
          </a:xfrm>
          <a:prstGeom prst="rect">
            <a:avLst/>
          </a:prstGeom>
          <a:solidFill>
            <a:schemeClr val="bg1">
              <a:lumMod val="85000"/>
            </a:schemeClr>
          </a:solidFill>
        </p:spPr>
        <p:txBody>
          <a:bodyPr wrap="square" rtlCol="0">
            <a:spAutoFit/>
          </a:bodyPr>
          <a:lstStyle/>
          <a:p>
            <a:r>
              <a:rPr lang="es-MX" sz="2800" b="1" dirty="0">
                <a:solidFill>
                  <a:schemeClr val="accent6">
                    <a:lumMod val="75000"/>
                  </a:schemeClr>
                </a:solidFill>
                <a:latin typeface="Arial" panose="020B0604020202020204" pitchFamily="34" charset="0"/>
                <a:cs typeface="Arial" panose="020B0604020202020204" pitchFamily="34" charset="0"/>
              </a:rPr>
              <a:t>Patrones Estructurales – </a:t>
            </a:r>
            <a:r>
              <a:rPr lang="es-MX" sz="2800" b="1" dirty="0">
                <a:solidFill>
                  <a:srgbClr val="FF0000"/>
                </a:solidFill>
                <a:latin typeface="Arial" panose="020B0604020202020204" pitchFamily="34" charset="0"/>
                <a:cs typeface="Arial" panose="020B0604020202020204" pitchFamily="34" charset="0"/>
              </a:rPr>
              <a:t>Proxy</a:t>
            </a:r>
            <a:endParaRPr lang="es-CO" sz="2800" b="1" dirty="0">
              <a:solidFill>
                <a:srgbClr val="FF0000"/>
              </a:solidFill>
              <a:latin typeface="Arial" panose="020B0604020202020204" pitchFamily="34" charset="0"/>
              <a:cs typeface="Arial" panose="020B0604020202020204" pitchFamily="34" charset="0"/>
            </a:endParaRPr>
          </a:p>
        </p:txBody>
      </p:sp>
      <p:pic>
        <p:nvPicPr>
          <p:cNvPr id="3" name="Imagen 2">
            <a:extLst>
              <a:ext uri="{FF2B5EF4-FFF2-40B4-BE49-F238E27FC236}">
                <a16:creationId xmlns:a16="http://schemas.microsoft.com/office/drawing/2014/main" id="{D03455D2-A60C-4AA9-A28E-2BD964B039EA}"/>
              </a:ext>
            </a:extLst>
          </p:cNvPr>
          <p:cNvPicPr>
            <a:picLocks noChangeAspect="1"/>
          </p:cNvPicPr>
          <p:nvPr/>
        </p:nvPicPr>
        <p:blipFill>
          <a:blip r:embed="rId5"/>
          <a:stretch>
            <a:fillRect/>
          </a:stretch>
        </p:blipFill>
        <p:spPr>
          <a:xfrm>
            <a:off x="244698" y="1689100"/>
            <a:ext cx="2972123" cy="4995034"/>
          </a:xfrm>
          <a:prstGeom prst="rect">
            <a:avLst/>
          </a:prstGeom>
        </p:spPr>
      </p:pic>
      <p:pic>
        <p:nvPicPr>
          <p:cNvPr id="4" name="Imagen 3">
            <a:extLst>
              <a:ext uri="{FF2B5EF4-FFF2-40B4-BE49-F238E27FC236}">
                <a16:creationId xmlns:a16="http://schemas.microsoft.com/office/drawing/2014/main" id="{258D9CCE-8031-4EE3-8431-E2F7BA6EC7BC}"/>
              </a:ext>
            </a:extLst>
          </p:cNvPr>
          <p:cNvPicPr>
            <a:picLocks noChangeAspect="1"/>
          </p:cNvPicPr>
          <p:nvPr/>
        </p:nvPicPr>
        <p:blipFill>
          <a:blip r:embed="rId6"/>
          <a:stretch>
            <a:fillRect/>
          </a:stretch>
        </p:blipFill>
        <p:spPr>
          <a:xfrm>
            <a:off x="4271498" y="1689100"/>
            <a:ext cx="3327271" cy="4995034"/>
          </a:xfrm>
          <a:prstGeom prst="rect">
            <a:avLst/>
          </a:prstGeom>
        </p:spPr>
      </p:pic>
      <p:pic>
        <p:nvPicPr>
          <p:cNvPr id="5" name="Imagen 4">
            <a:extLst>
              <a:ext uri="{FF2B5EF4-FFF2-40B4-BE49-F238E27FC236}">
                <a16:creationId xmlns:a16="http://schemas.microsoft.com/office/drawing/2014/main" id="{FF21721F-F353-4835-B32D-3D124E3CFC03}"/>
              </a:ext>
            </a:extLst>
          </p:cNvPr>
          <p:cNvPicPr>
            <a:picLocks noChangeAspect="1"/>
          </p:cNvPicPr>
          <p:nvPr/>
        </p:nvPicPr>
        <p:blipFill>
          <a:blip r:embed="rId7"/>
          <a:stretch>
            <a:fillRect/>
          </a:stretch>
        </p:blipFill>
        <p:spPr>
          <a:xfrm>
            <a:off x="8237738" y="1725736"/>
            <a:ext cx="3484877" cy="4958398"/>
          </a:xfrm>
          <a:prstGeom prst="rect">
            <a:avLst/>
          </a:prstGeom>
        </p:spPr>
      </p:pic>
    </p:spTree>
    <p:extLst>
      <p:ext uri="{BB962C8B-B14F-4D97-AF65-F5344CB8AC3E}">
        <p14:creationId xmlns:p14="http://schemas.microsoft.com/office/powerpoint/2010/main" val="113827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13" name="Imagen 12">
            <a:hlinkClick r:id="" action="ppaction://hlinkshowjump?jump=previousslide"/>
          </p:cNvPr>
          <p:cNvPicPr>
            <a:picLocks noChangeAspect="1"/>
          </p:cNvPicPr>
          <p:nvPr/>
        </p:nvPicPr>
        <p:blipFill rotWithShape="1">
          <a:blip r:embed="rId4" cstate="print">
            <a:extLst>
              <a:ext uri="{28A0092B-C50C-407E-A947-70E740481C1C}">
                <a14:useLocalDpi xmlns:a14="http://schemas.microsoft.com/office/drawing/2010/main" val="0"/>
              </a:ext>
            </a:extLst>
          </a:blip>
          <a:srcRect r="79898" b="52005"/>
          <a:stretch/>
        </p:blipFill>
        <p:spPr>
          <a:xfrm>
            <a:off x="244698" y="6121096"/>
            <a:ext cx="563059" cy="563039"/>
          </a:xfrm>
          <a:prstGeom prst="rect">
            <a:avLst/>
          </a:prstGeom>
        </p:spPr>
      </p:pic>
      <p:pic>
        <p:nvPicPr>
          <p:cNvPr id="14" name="Imagen 13">
            <a:hlinkClick r:id="" action="ppaction://hlinkshowjump?jump=nextslide"/>
          </p:cNvPr>
          <p:cNvPicPr>
            <a:picLocks noChangeAspect="1"/>
          </p:cNvPicPr>
          <p:nvPr/>
        </p:nvPicPr>
        <p:blipFill rotWithShape="1">
          <a:blip r:embed="rId4" cstate="print">
            <a:extLst>
              <a:ext uri="{28A0092B-C50C-407E-A947-70E740481C1C}">
                <a14:useLocalDpi xmlns:a14="http://schemas.microsoft.com/office/drawing/2010/main" val="0"/>
              </a:ext>
            </a:extLst>
          </a:blip>
          <a:srcRect r="79898" b="52005"/>
          <a:stretch/>
        </p:blipFill>
        <p:spPr>
          <a:xfrm rot="10800000">
            <a:off x="881418" y="6121095"/>
            <a:ext cx="563059" cy="563039"/>
          </a:xfrm>
          <a:prstGeom prst="rect">
            <a:avLst/>
          </a:prstGeom>
        </p:spPr>
      </p:pic>
      <p:sp>
        <p:nvSpPr>
          <p:cNvPr id="7" name="Rectángulo 6">
            <a:extLst>
              <a:ext uri="{FF2B5EF4-FFF2-40B4-BE49-F238E27FC236}">
                <a16:creationId xmlns:a16="http://schemas.microsoft.com/office/drawing/2014/main" id="{53784206-C25B-42E5-B52E-5A15AED1C967}"/>
              </a:ext>
            </a:extLst>
          </p:cNvPr>
          <p:cNvSpPr/>
          <p:nvPr/>
        </p:nvSpPr>
        <p:spPr>
          <a:xfrm>
            <a:off x="1727201" y="0"/>
            <a:ext cx="10464800" cy="307777"/>
          </a:xfrm>
          <a:prstGeom prst="rect">
            <a:avLst/>
          </a:prstGeom>
          <a:noFill/>
        </p:spPr>
        <p:txBody>
          <a:bodyPr wrap="square">
            <a:spAutoFit/>
          </a:bodyPr>
          <a:lstStyle/>
          <a:p>
            <a:pPr algn="r"/>
            <a:r>
              <a:rPr lang="es-ES" sz="1400" b="1" dirty="0">
                <a:solidFill>
                  <a:schemeClr val="accent2"/>
                </a:solidFill>
              </a:rPr>
              <a:t>UNIDAD 3. PATRONES CREACIONALES </a:t>
            </a:r>
            <a:r>
              <a:rPr lang="es-ES" sz="1400" b="1" dirty="0"/>
              <a:t>-</a:t>
            </a:r>
            <a:r>
              <a:rPr lang="es-ES" sz="1400" b="1" dirty="0">
                <a:solidFill>
                  <a:schemeClr val="accent2"/>
                </a:solidFill>
              </a:rPr>
              <a:t> </a:t>
            </a:r>
            <a:r>
              <a:rPr lang="es-ES" sz="1400" b="1" dirty="0">
                <a:solidFill>
                  <a:schemeClr val="accent1"/>
                </a:solidFill>
              </a:rPr>
              <a:t>MODULO DE PATRONES DE DISEÑO DE SOFTWARE </a:t>
            </a:r>
          </a:p>
        </p:txBody>
      </p:sp>
      <p:sp>
        <p:nvSpPr>
          <p:cNvPr id="11" name="CuadroTexto 10">
            <a:extLst>
              <a:ext uri="{FF2B5EF4-FFF2-40B4-BE49-F238E27FC236}">
                <a16:creationId xmlns:a16="http://schemas.microsoft.com/office/drawing/2014/main" id="{E2690717-B53E-47C7-B618-505D804D774B}"/>
              </a:ext>
            </a:extLst>
          </p:cNvPr>
          <p:cNvSpPr txBox="1"/>
          <p:nvPr/>
        </p:nvSpPr>
        <p:spPr>
          <a:xfrm>
            <a:off x="372534" y="1031368"/>
            <a:ext cx="11404600" cy="523220"/>
          </a:xfrm>
          <a:prstGeom prst="rect">
            <a:avLst/>
          </a:prstGeom>
          <a:solidFill>
            <a:schemeClr val="bg1">
              <a:lumMod val="85000"/>
            </a:schemeClr>
          </a:solidFill>
        </p:spPr>
        <p:txBody>
          <a:bodyPr wrap="square" rtlCol="0">
            <a:spAutoFit/>
          </a:bodyPr>
          <a:lstStyle/>
          <a:p>
            <a:r>
              <a:rPr lang="es-MX" sz="2800" b="1" dirty="0">
                <a:solidFill>
                  <a:schemeClr val="accent6">
                    <a:lumMod val="75000"/>
                  </a:schemeClr>
                </a:solidFill>
                <a:latin typeface="Arial" panose="020B0604020202020204" pitchFamily="34" charset="0"/>
                <a:cs typeface="Arial" panose="020B0604020202020204" pitchFamily="34" charset="0"/>
              </a:rPr>
              <a:t>Patrón de diseño – </a:t>
            </a:r>
            <a:r>
              <a:rPr lang="es-MX" sz="2800" b="1" dirty="0">
                <a:solidFill>
                  <a:srgbClr val="FF0000"/>
                </a:solidFill>
                <a:latin typeface="Arial" panose="020B0604020202020204" pitchFamily="34" charset="0"/>
                <a:cs typeface="Arial" panose="020B0604020202020204" pitchFamily="34" charset="0"/>
              </a:rPr>
              <a:t> Recursos</a:t>
            </a:r>
            <a:endParaRPr lang="es-CO" sz="2800" b="1" dirty="0">
              <a:solidFill>
                <a:srgbClr val="FF0000"/>
              </a:solidFill>
              <a:latin typeface="Arial" panose="020B0604020202020204" pitchFamily="34" charset="0"/>
              <a:cs typeface="Arial" panose="020B0604020202020204" pitchFamily="34" charset="0"/>
            </a:endParaRPr>
          </a:p>
        </p:txBody>
      </p:sp>
      <p:sp>
        <p:nvSpPr>
          <p:cNvPr id="6" name="CuadroTexto 5">
            <a:extLst>
              <a:ext uri="{FF2B5EF4-FFF2-40B4-BE49-F238E27FC236}">
                <a16:creationId xmlns:a16="http://schemas.microsoft.com/office/drawing/2014/main" id="{BD84F121-E4CD-4BCB-8B4E-2AA6784CEDF2}"/>
              </a:ext>
            </a:extLst>
          </p:cNvPr>
          <p:cNvSpPr txBox="1"/>
          <p:nvPr/>
        </p:nvSpPr>
        <p:spPr>
          <a:xfrm>
            <a:off x="372534" y="1632077"/>
            <a:ext cx="11675533" cy="4770537"/>
          </a:xfrm>
          <a:prstGeom prst="rect">
            <a:avLst/>
          </a:prstGeom>
          <a:solidFill>
            <a:schemeClr val="bg1"/>
          </a:solidFill>
        </p:spPr>
        <p:txBody>
          <a:bodyPr wrap="square" rtlCol="0">
            <a:spAutoFit/>
          </a:bodyPr>
          <a:lstStyle/>
          <a:p>
            <a:r>
              <a:rPr lang="es-MX" sz="3200" b="1" dirty="0"/>
              <a:t>Libros:</a:t>
            </a:r>
          </a:p>
          <a:p>
            <a:endParaRPr lang="es-MX" sz="800" b="1" dirty="0"/>
          </a:p>
          <a:p>
            <a:pPr marL="342900" indent="-342900">
              <a:buFont typeface="Arial" panose="020B0604020202020204" pitchFamily="34" charset="0"/>
              <a:buChar char="•"/>
            </a:pPr>
            <a:r>
              <a:rPr lang="es-MX" sz="2300" b="1" dirty="0"/>
              <a:t>“</a:t>
            </a:r>
            <a:r>
              <a:rPr lang="es-MX" sz="2300" b="1" i="1" dirty="0"/>
              <a:t>Patrones de diseño. Elementos de software orientado a objetos reutilizables</a:t>
            </a:r>
            <a:r>
              <a:rPr lang="es-MX" sz="2300" b="1" dirty="0"/>
              <a:t>”</a:t>
            </a:r>
          </a:p>
          <a:p>
            <a:r>
              <a:rPr lang="es-MX" sz="2300" dirty="0"/>
              <a:t>   Erich Gamma, Richard Helm, Ralph Johnson, John </a:t>
            </a:r>
            <a:r>
              <a:rPr lang="es-MX" sz="2300" dirty="0" err="1"/>
              <a:t>Vlissides</a:t>
            </a:r>
            <a:endParaRPr lang="es-MX" sz="2300" dirty="0"/>
          </a:p>
          <a:p>
            <a:endParaRPr lang="es-MX" sz="2300" dirty="0"/>
          </a:p>
          <a:p>
            <a:pPr marL="342900" indent="-342900">
              <a:buFont typeface="Arial" panose="020B0604020202020204" pitchFamily="34" charset="0"/>
              <a:buChar char="•"/>
            </a:pPr>
            <a:r>
              <a:rPr lang="es-MX" sz="2300" b="1" dirty="0"/>
              <a:t>“</a:t>
            </a:r>
            <a:r>
              <a:rPr lang="es-MX" sz="2300" b="1" i="1" dirty="0"/>
              <a:t>Sumérgete en los patrones de diseño</a:t>
            </a:r>
            <a:r>
              <a:rPr lang="es-MX" sz="2300" b="1" dirty="0"/>
              <a:t>”</a:t>
            </a:r>
          </a:p>
          <a:p>
            <a:r>
              <a:rPr lang="es-MX" sz="2300" dirty="0"/>
              <a:t>  </a:t>
            </a:r>
            <a:r>
              <a:rPr lang="es-CO" sz="2300" dirty="0"/>
              <a:t>Alexander Shvets</a:t>
            </a:r>
            <a:endParaRPr lang="es-CO" sz="2300" i="1" dirty="0"/>
          </a:p>
          <a:p>
            <a:endParaRPr lang="es-MX" sz="2300" dirty="0"/>
          </a:p>
          <a:p>
            <a:pPr marL="342900" indent="-342900">
              <a:buFont typeface="Arial" panose="020B0604020202020204" pitchFamily="34" charset="0"/>
              <a:buChar char="•"/>
            </a:pPr>
            <a:r>
              <a:rPr lang="es-MX" sz="2300" b="1" dirty="0"/>
              <a:t>“</a:t>
            </a:r>
            <a:r>
              <a:rPr lang="es-MX" sz="2300" b="1" i="1" dirty="0"/>
              <a:t>Introducción a los patrones de diseño. Un enfoque practico</a:t>
            </a:r>
            <a:r>
              <a:rPr lang="es-MX" sz="2300" b="1" dirty="0"/>
              <a:t>”</a:t>
            </a:r>
          </a:p>
          <a:p>
            <a:r>
              <a:rPr lang="es-MX" sz="2300" dirty="0"/>
              <a:t>  </a:t>
            </a:r>
            <a:r>
              <a:rPr lang="es-CO" sz="2300" dirty="0"/>
              <a:t>Oscar Blancharte</a:t>
            </a:r>
          </a:p>
          <a:p>
            <a:endParaRPr lang="es-MX" sz="2300" i="1" dirty="0"/>
          </a:p>
          <a:p>
            <a:pPr marL="342900" indent="-342900">
              <a:buFont typeface="Arial" panose="020B0604020202020204" pitchFamily="34" charset="0"/>
              <a:buChar char="•"/>
            </a:pPr>
            <a:r>
              <a:rPr lang="es-MX" sz="2300" b="1" dirty="0"/>
              <a:t>“</a:t>
            </a:r>
            <a:r>
              <a:rPr lang="es-MX" sz="2300" b="1" i="1" dirty="0"/>
              <a:t>Patrones de diseño en java. Los 23 modelos de diseño: descripción y soluciones ilustradas </a:t>
            </a:r>
            <a:r>
              <a:rPr lang="es-MX" sz="2300" b="1" dirty="0"/>
              <a:t>”</a:t>
            </a:r>
            <a:r>
              <a:rPr lang="es-CO" sz="2300" dirty="0"/>
              <a:t> Lauren Debrauwer</a:t>
            </a:r>
            <a:endParaRPr lang="es-MX" sz="2300" dirty="0"/>
          </a:p>
        </p:txBody>
      </p:sp>
    </p:spTree>
    <p:extLst>
      <p:ext uri="{BB962C8B-B14F-4D97-AF65-F5344CB8AC3E}">
        <p14:creationId xmlns:p14="http://schemas.microsoft.com/office/powerpoint/2010/main" val="361542453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388066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Rectángulo 2"/>
          <p:cNvSpPr/>
          <p:nvPr/>
        </p:nvSpPr>
        <p:spPr>
          <a:xfrm>
            <a:off x="1700624" y="1395979"/>
            <a:ext cx="9440214" cy="523220"/>
          </a:xfrm>
          <a:prstGeom prst="rect">
            <a:avLst/>
          </a:prstGeom>
        </p:spPr>
        <p:txBody>
          <a:bodyPr wrap="square">
            <a:spAutoFit/>
          </a:bodyPr>
          <a:lstStyle/>
          <a:p>
            <a:r>
              <a:rPr lang="es-ES" sz="2800" b="1" dirty="0">
                <a:solidFill>
                  <a:srgbClr val="FFC000"/>
                </a:solidFill>
                <a:effectLst>
                  <a:outerShdw blurRad="38100" dist="38100" dir="2700000" algn="tl">
                    <a:srgbClr val="000000">
                      <a:alpha val="43137"/>
                    </a:srgbClr>
                  </a:outerShdw>
                </a:effectLst>
              </a:rPr>
              <a:t>Unidad 3. Patrones estructurales</a:t>
            </a:r>
          </a:p>
        </p:txBody>
      </p:sp>
      <p:sp>
        <p:nvSpPr>
          <p:cNvPr id="5" name="Rectángulo 4"/>
          <p:cNvSpPr/>
          <p:nvPr/>
        </p:nvSpPr>
        <p:spPr>
          <a:xfrm>
            <a:off x="1700624" y="2305615"/>
            <a:ext cx="2287177" cy="2246769"/>
          </a:xfrm>
          <a:prstGeom prst="rect">
            <a:avLst/>
          </a:prstGeom>
        </p:spPr>
        <p:txBody>
          <a:bodyPr wrap="square">
            <a:spAutoFit/>
          </a:bodyPr>
          <a:lstStyle/>
          <a:p>
            <a:r>
              <a:rPr lang="es-CO" sz="2000" b="1" dirty="0"/>
              <a:t>3.1</a:t>
            </a:r>
            <a:r>
              <a:rPr lang="es-CO" sz="2000" dirty="0"/>
              <a:t> </a:t>
            </a:r>
            <a:r>
              <a:rPr lang="es-CO" sz="2000" dirty="0" err="1"/>
              <a:t>Adapter</a:t>
            </a:r>
            <a:endParaRPr lang="es-CO" sz="2000" dirty="0"/>
          </a:p>
          <a:p>
            <a:r>
              <a:rPr lang="es-CO" sz="2000" b="1" dirty="0"/>
              <a:t>3.2</a:t>
            </a:r>
            <a:r>
              <a:rPr lang="es-CO" sz="2000" dirty="0"/>
              <a:t> Bridge</a:t>
            </a:r>
          </a:p>
          <a:p>
            <a:r>
              <a:rPr lang="es-CO" sz="2000" b="1" dirty="0"/>
              <a:t>3.3</a:t>
            </a:r>
            <a:r>
              <a:rPr lang="es-CO" sz="2000" dirty="0"/>
              <a:t> Composite</a:t>
            </a:r>
          </a:p>
          <a:p>
            <a:r>
              <a:rPr lang="es-CO" sz="2000" b="1" dirty="0"/>
              <a:t>3.4</a:t>
            </a:r>
            <a:r>
              <a:rPr lang="es-CO" sz="2000" dirty="0"/>
              <a:t> </a:t>
            </a:r>
            <a:r>
              <a:rPr lang="es-CO" sz="2000" dirty="0" err="1"/>
              <a:t>Decorator</a:t>
            </a:r>
            <a:endParaRPr lang="es-CO" sz="2000" dirty="0"/>
          </a:p>
          <a:p>
            <a:r>
              <a:rPr lang="es-CO" sz="2000" b="1" dirty="0"/>
              <a:t>3.5</a:t>
            </a:r>
            <a:r>
              <a:rPr lang="es-CO" sz="2000" dirty="0"/>
              <a:t> </a:t>
            </a:r>
            <a:r>
              <a:rPr lang="es-CO" sz="2000" dirty="0" err="1"/>
              <a:t>Facade</a:t>
            </a:r>
            <a:endParaRPr lang="es-CO" sz="2000" dirty="0"/>
          </a:p>
          <a:p>
            <a:r>
              <a:rPr lang="es-CO" sz="2000" b="1" dirty="0"/>
              <a:t>3.6</a:t>
            </a:r>
            <a:r>
              <a:rPr lang="es-CO" sz="2000" dirty="0"/>
              <a:t> </a:t>
            </a:r>
            <a:r>
              <a:rPr lang="es-CO" sz="2000" dirty="0" err="1"/>
              <a:t>Flyweight</a:t>
            </a:r>
            <a:endParaRPr lang="es-CO" sz="2000" dirty="0"/>
          </a:p>
          <a:p>
            <a:r>
              <a:rPr lang="es-CO" sz="2000" b="1" dirty="0"/>
              <a:t>3.7</a:t>
            </a:r>
            <a:r>
              <a:rPr lang="es-CO" sz="2000" dirty="0"/>
              <a:t> Proxy</a:t>
            </a:r>
          </a:p>
        </p:txBody>
      </p:sp>
      <p:pic>
        <p:nvPicPr>
          <p:cNvPr id="13" name="Imagen 12">
            <a:hlinkClick r:id="" action="ppaction://hlinkshowjump?jump=previousslide"/>
          </p:cNvPr>
          <p:cNvPicPr>
            <a:picLocks noChangeAspect="1"/>
          </p:cNvPicPr>
          <p:nvPr/>
        </p:nvPicPr>
        <p:blipFill rotWithShape="1">
          <a:blip r:embed="rId4" cstate="print">
            <a:extLst>
              <a:ext uri="{28A0092B-C50C-407E-A947-70E740481C1C}">
                <a14:useLocalDpi xmlns:a14="http://schemas.microsoft.com/office/drawing/2010/main" val="0"/>
              </a:ext>
            </a:extLst>
          </a:blip>
          <a:srcRect r="79898" b="52005"/>
          <a:stretch/>
        </p:blipFill>
        <p:spPr>
          <a:xfrm>
            <a:off x="244698" y="6121096"/>
            <a:ext cx="563059" cy="563039"/>
          </a:xfrm>
          <a:prstGeom prst="rect">
            <a:avLst/>
          </a:prstGeom>
        </p:spPr>
      </p:pic>
      <p:pic>
        <p:nvPicPr>
          <p:cNvPr id="14" name="Imagen 13">
            <a:hlinkClick r:id="" action="ppaction://hlinkshowjump?jump=nextslide"/>
          </p:cNvPr>
          <p:cNvPicPr>
            <a:picLocks noChangeAspect="1"/>
          </p:cNvPicPr>
          <p:nvPr/>
        </p:nvPicPr>
        <p:blipFill rotWithShape="1">
          <a:blip r:embed="rId4" cstate="print">
            <a:extLst>
              <a:ext uri="{28A0092B-C50C-407E-A947-70E740481C1C}">
                <a14:useLocalDpi xmlns:a14="http://schemas.microsoft.com/office/drawing/2010/main" val="0"/>
              </a:ext>
            </a:extLst>
          </a:blip>
          <a:srcRect r="79898" b="52005"/>
          <a:stretch/>
        </p:blipFill>
        <p:spPr>
          <a:xfrm rot="10800000">
            <a:off x="881418" y="6121095"/>
            <a:ext cx="563059" cy="563039"/>
          </a:xfrm>
          <a:prstGeom prst="rect">
            <a:avLst/>
          </a:prstGeom>
        </p:spPr>
      </p:pic>
      <p:sp>
        <p:nvSpPr>
          <p:cNvPr id="6" name="Rectángulo 5">
            <a:extLst>
              <a:ext uri="{FF2B5EF4-FFF2-40B4-BE49-F238E27FC236}">
                <a16:creationId xmlns:a16="http://schemas.microsoft.com/office/drawing/2014/main" id="{375F8C31-EADE-4A22-9759-A35CBB4FC0A8}"/>
              </a:ext>
            </a:extLst>
          </p:cNvPr>
          <p:cNvSpPr/>
          <p:nvPr/>
        </p:nvSpPr>
        <p:spPr>
          <a:xfrm>
            <a:off x="6722533" y="0"/>
            <a:ext cx="5469467" cy="400110"/>
          </a:xfrm>
          <a:prstGeom prst="rect">
            <a:avLst/>
          </a:prstGeom>
        </p:spPr>
        <p:txBody>
          <a:bodyPr wrap="square">
            <a:spAutoFit/>
          </a:bodyPr>
          <a:lstStyle/>
          <a:p>
            <a:r>
              <a:rPr lang="es-ES" sz="2000" b="1" dirty="0">
                <a:solidFill>
                  <a:schemeClr val="accent5">
                    <a:lumMod val="75000"/>
                  </a:schemeClr>
                </a:solidFill>
              </a:rPr>
              <a:t>MODULO DE PATRONES DE DISEÑO DE SOFTWARE</a:t>
            </a:r>
          </a:p>
        </p:txBody>
      </p:sp>
      <p:pic>
        <p:nvPicPr>
          <p:cNvPr id="2" name="Imagen 1">
            <a:extLst>
              <a:ext uri="{FF2B5EF4-FFF2-40B4-BE49-F238E27FC236}">
                <a16:creationId xmlns:a16="http://schemas.microsoft.com/office/drawing/2014/main" id="{922A54F2-3C16-4EF1-AC5B-0953D08EF7A7}"/>
              </a:ext>
            </a:extLst>
          </p:cNvPr>
          <p:cNvPicPr>
            <a:picLocks noChangeAspect="1"/>
          </p:cNvPicPr>
          <p:nvPr/>
        </p:nvPicPr>
        <p:blipFill>
          <a:blip r:embed="rId5"/>
          <a:stretch>
            <a:fillRect/>
          </a:stretch>
        </p:blipFill>
        <p:spPr>
          <a:xfrm>
            <a:off x="4198582" y="2162615"/>
            <a:ext cx="7112000" cy="4239999"/>
          </a:xfrm>
          <a:prstGeom prst="rect">
            <a:avLst/>
          </a:prstGeom>
        </p:spPr>
      </p:pic>
    </p:spTree>
    <p:extLst>
      <p:ext uri="{BB962C8B-B14F-4D97-AF65-F5344CB8AC3E}">
        <p14:creationId xmlns:p14="http://schemas.microsoft.com/office/powerpoint/2010/main" val="24125997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13" name="Imagen 12">
            <a:hlinkClick r:id="" action="ppaction://hlinkshowjump?jump=previousslide"/>
          </p:cNvPr>
          <p:cNvPicPr>
            <a:picLocks noChangeAspect="1"/>
          </p:cNvPicPr>
          <p:nvPr/>
        </p:nvPicPr>
        <p:blipFill rotWithShape="1">
          <a:blip r:embed="rId4" cstate="print">
            <a:extLst>
              <a:ext uri="{28A0092B-C50C-407E-A947-70E740481C1C}">
                <a14:useLocalDpi xmlns:a14="http://schemas.microsoft.com/office/drawing/2010/main" val="0"/>
              </a:ext>
            </a:extLst>
          </a:blip>
          <a:srcRect r="79898" b="52005"/>
          <a:stretch/>
        </p:blipFill>
        <p:spPr>
          <a:xfrm>
            <a:off x="244698" y="6121096"/>
            <a:ext cx="563059" cy="563039"/>
          </a:xfrm>
          <a:prstGeom prst="rect">
            <a:avLst/>
          </a:prstGeom>
        </p:spPr>
      </p:pic>
      <p:pic>
        <p:nvPicPr>
          <p:cNvPr id="14" name="Imagen 13">
            <a:hlinkClick r:id="" action="ppaction://hlinkshowjump?jump=nextslide"/>
          </p:cNvPr>
          <p:cNvPicPr>
            <a:picLocks noChangeAspect="1"/>
          </p:cNvPicPr>
          <p:nvPr/>
        </p:nvPicPr>
        <p:blipFill rotWithShape="1">
          <a:blip r:embed="rId4" cstate="print">
            <a:extLst>
              <a:ext uri="{28A0092B-C50C-407E-A947-70E740481C1C}">
                <a14:useLocalDpi xmlns:a14="http://schemas.microsoft.com/office/drawing/2010/main" val="0"/>
              </a:ext>
            </a:extLst>
          </a:blip>
          <a:srcRect r="79898" b="52005"/>
          <a:stretch/>
        </p:blipFill>
        <p:spPr>
          <a:xfrm rot="10800000">
            <a:off x="881418" y="6121095"/>
            <a:ext cx="563059" cy="563039"/>
          </a:xfrm>
          <a:prstGeom prst="rect">
            <a:avLst/>
          </a:prstGeom>
        </p:spPr>
      </p:pic>
      <p:sp>
        <p:nvSpPr>
          <p:cNvPr id="7" name="Rectángulo 6">
            <a:extLst>
              <a:ext uri="{FF2B5EF4-FFF2-40B4-BE49-F238E27FC236}">
                <a16:creationId xmlns:a16="http://schemas.microsoft.com/office/drawing/2014/main" id="{53784206-C25B-42E5-B52E-5A15AED1C967}"/>
              </a:ext>
            </a:extLst>
          </p:cNvPr>
          <p:cNvSpPr/>
          <p:nvPr/>
        </p:nvSpPr>
        <p:spPr>
          <a:xfrm>
            <a:off x="1727201" y="0"/>
            <a:ext cx="10464800" cy="307777"/>
          </a:xfrm>
          <a:prstGeom prst="rect">
            <a:avLst/>
          </a:prstGeom>
          <a:noFill/>
        </p:spPr>
        <p:txBody>
          <a:bodyPr wrap="square">
            <a:spAutoFit/>
          </a:bodyPr>
          <a:lstStyle/>
          <a:p>
            <a:pPr algn="r"/>
            <a:r>
              <a:rPr lang="es-ES" sz="1400" b="1" dirty="0">
                <a:solidFill>
                  <a:schemeClr val="accent2"/>
                </a:solidFill>
              </a:rPr>
              <a:t>UNIDAD 4. PATRONES ESTRUCTURALES </a:t>
            </a:r>
            <a:r>
              <a:rPr lang="es-ES" sz="1400" b="1" dirty="0"/>
              <a:t>-</a:t>
            </a:r>
            <a:r>
              <a:rPr lang="es-ES" sz="1400" b="1" dirty="0">
                <a:solidFill>
                  <a:schemeClr val="accent2"/>
                </a:solidFill>
              </a:rPr>
              <a:t> </a:t>
            </a:r>
            <a:r>
              <a:rPr lang="es-ES" sz="1400" b="1" dirty="0">
                <a:solidFill>
                  <a:schemeClr val="accent1"/>
                </a:solidFill>
              </a:rPr>
              <a:t>MODULO DE PATRONES DE DISEÑO DE SOFTWARE </a:t>
            </a:r>
          </a:p>
        </p:txBody>
      </p:sp>
      <p:sp>
        <p:nvSpPr>
          <p:cNvPr id="11" name="CuadroTexto 10">
            <a:extLst>
              <a:ext uri="{FF2B5EF4-FFF2-40B4-BE49-F238E27FC236}">
                <a16:creationId xmlns:a16="http://schemas.microsoft.com/office/drawing/2014/main" id="{E2690717-B53E-47C7-B618-505D804D774B}"/>
              </a:ext>
            </a:extLst>
          </p:cNvPr>
          <p:cNvSpPr txBox="1"/>
          <p:nvPr/>
        </p:nvSpPr>
        <p:spPr>
          <a:xfrm>
            <a:off x="372534" y="1031368"/>
            <a:ext cx="11404600" cy="523220"/>
          </a:xfrm>
          <a:prstGeom prst="rect">
            <a:avLst/>
          </a:prstGeom>
          <a:solidFill>
            <a:schemeClr val="bg1">
              <a:lumMod val="85000"/>
            </a:schemeClr>
          </a:solidFill>
        </p:spPr>
        <p:txBody>
          <a:bodyPr wrap="square" rtlCol="0">
            <a:spAutoFit/>
          </a:bodyPr>
          <a:lstStyle/>
          <a:p>
            <a:r>
              <a:rPr lang="es-MX" sz="2800" b="1" dirty="0">
                <a:solidFill>
                  <a:schemeClr val="accent6">
                    <a:lumMod val="75000"/>
                  </a:schemeClr>
                </a:solidFill>
                <a:latin typeface="Arial" panose="020B0604020202020204" pitchFamily="34" charset="0"/>
                <a:cs typeface="Arial" panose="020B0604020202020204" pitchFamily="34" charset="0"/>
              </a:rPr>
              <a:t>Patrones Estructurales - </a:t>
            </a:r>
            <a:r>
              <a:rPr lang="es-MX" sz="2800" b="1" dirty="0">
                <a:solidFill>
                  <a:srgbClr val="FF0000"/>
                </a:solidFill>
                <a:latin typeface="Arial" panose="020B0604020202020204" pitchFamily="34" charset="0"/>
                <a:cs typeface="Arial" panose="020B0604020202020204" pitchFamily="34" charset="0"/>
              </a:rPr>
              <a:t>Generales</a:t>
            </a:r>
            <a:endParaRPr lang="es-CO" sz="2800" b="1" dirty="0">
              <a:solidFill>
                <a:srgbClr val="FF0000"/>
              </a:solidFill>
              <a:latin typeface="Arial" panose="020B0604020202020204" pitchFamily="34" charset="0"/>
              <a:cs typeface="Arial" panose="020B0604020202020204" pitchFamily="34" charset="0"/>
            </a:endParaRPr>
          </a:p>
        </p:txBody>
      </p:sp>
      <p:sp>
        <p:nvSpPr>
          <p:cNvPr id="5" name="Rectángulo 4">
            <a:extLst>
              <a:ext uri="{FF2B5EF4-FFF2-40B4-BE49-F238E27FC236}">
                <a16:creationId xmlns:a16="http://schemas.microsoft.com/office/drawing/2014/main" id="{07152B4D-6793-4C95-83C1-E5B04AF5A82E}"/>
              </a:ext>
            </a:extLst>
          </p:cNvPr>
          <p:cNvSpPr/>
          <p:nvPr/>
        </p:nvSpPr>
        <p:spPr>
          <a:xfrm>
            <a:off x="609601" y="1883451"/>
            <a:ext cx="6096000" cy="2031325"/>
          </a:xfrm>
          <a:prstGeom prst="rect">
            <a:avLst/>
          </a:prstGeom>
        </p:spPr>
        <p:txBody>
          <a:bodyPr>
            <a:spAutoFit/>
          </a:bodyPr>
          <a:lstStyle/>
          <a:p>
            <a:pPr algn="just"/>
            <a:r>
              <a:rPr lang="es-MX" dirty="0"/>
              <a:t>En el desarrollo de software, </a:t>
            </a:r>
            <a:r>
              <a:rPr lang="es-MX" b="1" dirty="0"/>
              <a:t>la estructura del sistema </a:t>
            </a:r>
            <a:r>
              <a:rPr lang="es-MX" dirty="0"/>
              <a:t>determina en gran medida su mantenibilidad, extensibilidad y reutilización. </a:t>
            </a:r>
            <a:r>
              <a:rPr lang="es-MX" b="1" dirty="0"/>
              <a:t>A medida que los sistemas crecen en complejidad</a:t>
            </a:r>
            <a:r>
              <a:rPr lang="es-MX" dirty="0"/>
              <a:t>, se hace evidente la necesidad de organizar las clases y objetos de manera que sus relaciones no generen dependencias rígidas, acoplamientos innecesarios o estructuras difíciles de escalar. </a:t>
            </a:r>
          </a:p>
        </p:txBody>
      </p:sp>
      <p:pic>
        <p:nvPicPr>
          <p:cNvPr id="8" name="Imagen 7">
            <a:extLst>
              <a:ext uri="{FF2B5EF4-FFF2-40B4-BE49-F238E27FC236}">
                <a16:creationId xmlns:a16="http://schemas.microsoft.com/office/drawing/2014/main" id="{F91D7C49-5BBE-46AC-88F1-3E8ED9A2499D}"/>
              </a:ext>
            </a:extLst>
          </p:cNvPr>
          <p:cNvPicPr>
            <a:picLocks noChangeAspect="1"/>
          </p:cNvPicPr>
          <p:nvPr/>
        </p:nvPicPr>
        <p:blipFill>
          <a:blip r:embed="rId5"/>
          <a:stretch>
            <a:fillRect/>
          </a:stretch>
        </p:blipFill>
        <p:spPr>
          <a:xfrm>
            <a:off x="8429624" y="1679808"/>
            <a:ext cx="2343150" cy="1241870"/>
          </a:xfrm>
          <a:prstGeom prst="rect">
            <a:avLst/>
          </a:prstGeom>
        </p:spPr>
      </p:pic>
      <p:pic>
        <p:nvPicPr>
          <p:cNvPr id="9" name="Imagen 8">
            <a:extLst>
              <a:ext uri="{FF2B5EF4-FFF2-40B4-BE49-F238E27FC236}">
                <a16:creationId xmlns:a16="http://schemas.microsoft.com/office/drawing/2014/main" id="{0710F61F-DE2A-4F36-9CBA-BF8E2C7FD825}"/>
              </a:ext>
            </a:extLst>
          </p:cNvPr>
          <p:cNvPicPr>
            <a:picLocks noChangeAspect="1"/>
          </p:cNvPicPr>
          <p:nvPr/>
        </p:nvPicPr>
        <p:blipFill>
          <a:blip r:embed="rId6"/>
          <a:stretch>
            <a:fillRect/>
          </a:stretch>
        </p:blipFill>
        <p:spPr>
          <a:xfrm>
            <a:off x="7350212" y="3564635"/>
            <a:ext cx="4232187" cy="3119499"/>
          </a:xfrm>
          <a:prstGeom prst="rect">
            <a:avLst/>
          </a:prstGeom>
        </p:spPr>
      </p:pic>
      <p:sp>
        <p:nvSpPr>
          <p:cNvPr id="12" name="Flecha: hacia abajo 11">
            <a:extLst>
              <a:ext uri="{FF2B5EF4-FFF2-40B4-BE49-F238E27FC236}">
                <a16:creationId xmlns:a16="http://schemas.microsoft.com/office/drawing/2014/main" id="{7F984C8F-4FB1-49FC-9C35-D7D69C190384}"/>
              </a:ext>
            </a:extLst>
          </p:cNvPr>
          <p:cNvSpPr/>
          <p:nvPr/>
        </p:nvSpPr>
        <p:spPr>
          <a:xfrm>
            <a:off x="9465733" y="3046898"/>
            <a:ext cx="270933" cy="529886"/>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s-MX"/>
          </a:p>
        </p:txBody>
      </p:sp>
      <p:sp>
        <p:nvSpPr>
          <p:cNvPr id="15" name="Rectángulo 14">
            <a:extLst>
              <a:ext uri="{FF2B5EF4-FFF2-40B4-BE49-F238E27FC236}">
                <a16:creationId xmlns:a16="http://schemas.microsoft.com/office/drawing/2014/main" id="{1788F2CB-7220-4BA9-86C5-EF6B48AE0947}"/>
              </a:ext>
            </a:extLst>
          </p:cNvPr>
          <p:cNvSpPr/>
          <p:nvPr/>
        </p:nvSpPr>
        <p:spPr>
          <a:xfrm>
            <a:off x="807757" y="4662718"/>
            <a:ext cx="4492376" cy="923330"/>
          </a:xfrm>
          <a:prstGeom prst="rect">
            <a:avLst/>
          </a:prstGeom>
          <a:solidFill>
            <a:schemeClr val="accent4">
              <a:lumMod val="20000"/>
              <a:lumOff val="80000"/>
            </a:schemeClr>
          </a:solidFill>
        </p:spPr>
        <p:txBody>
          <a:bodyPr wrap="square">
            <a:spAutoFit/>
          </a:bodyPr>
          <a:lstStyle/>
          <a:p>
            <a:pPr algn="ctr"/>
            <a:r>
              <a:rPr lang="es-MX" b="1" dirty="0"/>
              <a:t>Patrones de diseño estructurales </a:t>
            </a:r>
            <a:r>
              <a:rPr lang="es-MX" dirty="0"/>
              <a:t>como soluciones reutilizables y probadas para mejorar la organización interna del software.</a:t>
            </a:r>
          </a:p>
        </p:txBody>
      </p:sp>
      <p:sp>
        <p:nvSpPr>
          <p:cNvPr id="16" name="Flecha: a la izquierda y derecha 15">
            <a:extLst>
              <a:ext uri="{FF2B5EF4-FFF2-40B4-BE49-F238E27FC236}">
                <a16:creationId xmlns:a16="http://schemas.microsoft.com/office/drawing/2014/main" id="{7F871A8E-4034-4E8E-B505-F531C92E6B42}"/>
              </a:ext>
            </a:extLst>
          </p:cNvPr>
          <p:cNvSpPr/>
          <p:nvPr/>
        </p:nvSpPr>
        <p:spPr>
          <a:xfrm>
            <a:off x="5670918" y="5030653"/>
            <a:ext cx="1663699" cy="187461"/>
          </a:xfrm>
          <a:prstGeom prst="leftRightArrow">
            <a:avLst/>
          </a:prstGeom>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MX" b="1">
              <a:ln w="22225">
                <a:solidFill>
                  <a:schemeClr val="accent2"/>
                </a:solidFill>
                <a:prstDash val="solid"/>
              </a:ln>
              <a:solidFill>
                <a:schemeClr val="accent2">
                  <a:lumMod val="40000"/>
                  <a:lumOff val="60000"/>
                </a:schemeClr>
              </a:solidFill>
            </a:endParaRPr>
          </a:p>
        </p:txBody>
      </p:sp>
    </p:spTree>
    <p:extLst>
      <p:ext uri="{BB962C8B-B14F-4D97-AF65-F5344CB8AC3E}">
        <p14:creationId xmlns:p14="http://schemas.microsoft.com/office/powerpoint/2010/main" val="30843702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13" name="Imagen 12">
            <a:hlinkClick r:id="" action="ppaction://hlinkshowjump?jump=previousslide"/>
          </p:cNvPr>
          <p:cNvPicPr>
            <a:picLocks noChangeAspect="1"/>
          </p:cNvPicPr>
          <p:nvPr/>
        </p:nvPicPr>
        <p:blipFill rotWithShape="1">
          <a:blip r:embed="rId4" cstate="print">
            <a:extLst>
              <a:ext uri="{28A0092B-C50C-407E-A947-70E740481C1C}">
                <a14:useLocalDpi xmlns:a14="http://schemas.microsoft.com/office/drawing/2010/main" val="0"/>
              </a:ext>
            </a:extLst>
          </a:blip>
          <a:srcRect r="79898" b="52005"/>
          <a:stretch/>
        </p:blipFill>
        <p:spPr>
          <a:xfrm>
            <a:off x="244698" y="6121096"/>
            <a:ext cx="563059" cy="563039"/>
          </a:xfrm>
          <a:prstGeom prst="rect">
            <a:avLst/>
          </a:prstGeom>
        </p:spPr>
      </p:pic>
      <p:pic>
        <p:nvPicPr>
          <p:cNvPr id="14" name="Imagen 13">
            <a:hlinkClick r:id="" action="ppaction://hlinkshowjump?jump=nextslide"/>
          </p:cNvPr>
          <p:cNvPicPr>
            <a:picLocks noChangeAspect="1"/>
          </p:cNvPicPr>
          <p:nvPr/>
        </p:nvPicPr>
        <p:blipFill rotWithShape="1">
          <a:blip r:embed="rId4" cstate="print">
            <a:extLst>
              <a:ext uri="{28A0092B-C50C-407E-A947-70E740481C1C}">
                <a14:useLocalDpi xmlns:a14="http://schemas.microsoft.com/office/drawing/2010/main" val="0"/>
              </a:ext>
            </a:extLst>
          </a:blip>
          <a:srcRect r="79898" b="52005"/>
          <a:stretch/>
        </p:blipFill>
        <p:spPr>
          <a:xfrm rot="10800000">
            <a:off x="881418" y="6121095"/>
            <a:ext cx="563059" cy="563039"/>
          </a:xfrm>
          <a:prstGeom prst="rect">
            <a:avLst/>
          </a:prstGeom>
        </p:spPr>
      </p:pic>
      <p:sp>
        <p:nvSpPr>
          <p:cNvPr id="7" name="Rectángulo 6">
            <a:extLst>
              <a:ext uri="{FF2B5EF4-FFF2-40B4-BE49-F238E27FC236}">
                <a16:creationId xmlns:a16="http://schemas.microsoft.com/office/drawing/2014/main" id="{53784206-C25B-42E5-B52E-5A15AED1C967}"/>
              </a:ext>
            </a:extLst>
          </p:cNvPr>
          <p:cNvSpPr/>
          <p:nvPr/>
        </p:nvSpPr>
        <p:spPr>
          <a:xfrm>
            <a:off x="1727201" y="0"/>
            <a:ext cx="10464800" cy="307777"/>
          </a:xfrm>
          <a:prstGeom prst="rect">
            <a:avLst/>
          </a:prstGeom>
          <a:noFill/>
        </p:spPr>
        <p:txBody>
          <a:bodyPr wrap="square">
            <a:spAutoFit/>
          </a:bodyPr>
          <a:lstStyle/>
          <a:p>
            <a:pPr algn="r"/>
            <a:r>
              <a:rPr lang="es-ES" sz="1400" b="1" dirty="0">
                <a:solidFill>
                  <a:schemeClr val="accent2"/>
                </a:solidFill>
              </a:rPr>
              <a:t>UNIDAD 4. PATRONES ESTRUCTURALES </a:t>
            </a:r>
            <a:r>
              <a:rPr lang="es-ES" sz="1400" b="1" dirty="0"/>
              <a:t>-</a:t>
            </a:r>
            <a:r>
              <a:rPr lang="es-ES" sz="1400" b="1" dirty="0">
                <a:solidFill>
                  <a:schemeClr val="accent2"/>
                </a:solidFill>
              </a:rPr>
              <a:t> </a:t>
            </a:r>
            <a:r>
              <a:rPr lang="es-ES" sz="1400" b="1" dirty="0">
                <a:solidFill>
                  <a:schemeClr val="accent1"/>
                </a:solidFill>
              </a:rPr>
              <a:t>MODULO DE PATRONES DE DISEÑO DE SOFTWARE </a:t>
            </a:r>
          </a:p>
        </p:txBody>
      </p:sp>
      <p:sp>
        <p:nvSpPr>
          <p:cNvPr id="11" name="CuadroTexto 10">
            <a:extLst>
              <a:ext uri="{FF2B5EF4-FFF2-40B4-BE49-F238E27FC236}">
                <a16:creationId xmlns:a16="http://schemas.microsoft.com/office/drawing/2014/main" id="{E2690717-B53E-47C7-B618-505D804D774B}"/>
              </a:ext>
            </a:extLst>
          </p:cNvPr>
          <p:cNvSpPr txBox="1"/>
          <p:nvPr/>
        </p:nvSpPr>
        <p:spPr>
          <a:xfrm>
            <a:off x="372534" y="1031368"/>
            <a:ext cx="11404600" cy="523220"/>
          </a:xfrm>
          <a:prstGeom prst="rect">
            <a:avLst/>
          </a:prstGeom>
          <a:solidFill>
            <a:schemeClr val="bg1">
              <a:lumMod val="85000"/>
            </a:schemeClr>
          </a:solidFill>
        </p:spPr>
        <p:txBody>
          <a:bodyPr wrap="square" rtlCol="0">
            <a:spAutoFit/>
          </a:bodyPr>
          <a:lstStyle/>
          <a:p>
            <a:r>
              <a:rPr lang="es-MX" sz="2800" b="1" dirty="0">
                <a:solidFill>
                  <a:schemeClr val="accent6">
                    <a:lumMod val="75000"/>
                  </a:schemeClr>
                </a:solidFill>
                <a:latin typeface="Arial" panose="020B0604020202020204" pitchFamily="34" charset="0"/>
                <a:cs typeface="Arial" panose="020B0604020202020204" pitchFamily="34" charset="0"/>
              </a:rPr>
              <a:t>Patrones Estructurales - </a:t>
            </a:r>
            <a:r>
              <a:rPr lang="es-MX" sz="2800" b="1" dirty="0">
                <a:solidFill>
                  <a:srgbClr val="FF0000"/>
                </a:solidFill>
                <a:latin typeface="Arial" panose="020B0604020202020204" pitchFamily="34" charset="0"/>
                <a:cs typeface="Arial" panose="020B0604020202020204" pitchFamily="34" charset="0"/>
              </a:rPr>
              <a:t>Generales</a:t>
            </a:r>
            <a:endParaRPr lang="es-CO" sz="2800" b="1" dirty="0">
              <a:solidFill>
                <a:srgbClr val="FF0000"/>
              </a:solidFill>
              <a:latin typeface="Arial" panose="020B0604020202020204" pitchFamily="34" charset="0"/>
              <a:cs typeface="Arial" panose="020B0604020202020204" pitchFamily="34" charset="0"/>
            </a:endParaRPr>
          </a:p>
        </p:txBody>
      </p:sp>
      <p:sp>
        <p:nvSpPr>
          <p:cNvPr id="4" name="Rectángulo 3">
            <a:extLst>
              <a:ext uri="{FF2B5EF4-FFF2-40B4-BE49-F238E27FC236}">
                <a16:creationId xmlns:a16="http://schemas.microsoft.com/office/drawing/2014/main" id="{A46367ED-F321-403B-9404-C2F92CE27D3E}"/>
              </a:ext>
            </a:extLst>
          </p:cNvPr>
          <p:cNvSpPr/>
          <p:nvPr/>
        </p:nvSpPr>
        <p:spPr>
          <a:xfrm>
            <a:off x="239533" y="3312848"/>
            <a:ext cx="5113867" cy="1077218"/>
          </a:xfrm>
          <a:prstGeom prst="rect">
            <a:avLst/>
          </a:prstGeom>
        </p:spPr>
        <p:txBody>
          <a:bodyPr wrap="square">
            <a:spAutoFit/>
          </a:bodyPr>
          <a:lstStyle/>
          <a:p>
            <a:pPr marL="285750" indent="-285750" algn="just">
              <a:buFont typeface="Wingdings" panose="05000000000000000000" pitchFamily="2" charset="2"/>
              <a:buChar char="ü"/>
            </a:pPr>
            <a:r>
              <a:rPr lang="es-MX" sz="1600" dirty="0"/>
              <a:t>En vez de combinar implementaciones (estructuras estáticas), los patrones estructurales de objetos describen formas de componer objetos para obtener nueva funcionalidad a partir de las interfaces. </a:t>
            </a:r>
          </a:p>
        </p:txBody>
      </p:sp>
      <p:sp>
        <p:nvSpPr>
          <p:cNvPr id="2" name="Rectángulo 1">
            <a:extLst>
              <a:ext uri="{FF2B5EF4-FFF2-40B4-BE49-F238E27FC236}">
                <a16:creationId xmlns:a16="http://schemas.microsoft.com/office/drawing/2014/main" id="{C986DEB9-A6F2-4994-8733-09C354889651}"/>
              </a:ext>
            </a:extLst>
          </p:cNvPr>
          <p:cNvSpPr/>
          <p:nvPr/>
        </p:nvSpPr>
        <p:spPr>
          <a:xfrm>
            <a:off x="239533" y="1991904"/>
            <a:ext cx="5113867" cy="1077218"/>
          </a:xfrm>
          <a:prstGeom prst="rect">
            <a:avLst/>
          </a:prstGeom>
        </p:spPr>
        <p:txBody>
          <a:bodyPr wrap="square">
            <a:spAutoFit/>
          </a:bodyPr>
          <a:lstStyle/>
          <a:p>
            <a:pPr marL="285750" indent="-285750" algn="just">
              <a:buFont typeface="Wingdings" panose="05000000000000000000" pitchFamily="2" charset="2"/>
              <a:buChar char="ü"/>
            </a:pPr>
            <a:r>
              <a:rPr lang="es-MX" sz="1600" b="1" dirty="0"/>
              <a:t>Los patrones estructurales </a:t>
            </a:r>
            <a:r>
              <a:rPr lang="es-MX" sz="1600" dirty="0"/>
              <a:t>son un tipo de patrones de diseño que se enfocan en cómo se componen las clases y los objetos de manera eficiente y flexible para formar estructuras más grandes.</a:t>
            </a:r>
          </a:p>
        </p:txBody>
      </p:sp>
      <p:sp>
        <p:nvSpPr>
          <p:cNvPr id="5" name="Rectángulo 4">
            <a:extLst>
              <a:ext uri="{FF2B5EF4-FFF2-40B4-BE49-F238E27FC236}">
                <a16:creationId xmlns:a16="http://schemas.microsoft.com/office/drawing/2014/main" id="{F888A925-06B8-471E-9CAB-8695D606C6E5}"/>
              </a:ext>
            </a:extLst>
          </p:cNvPr>
          <p:cNvSpPr/>
          <p:nvPr/>
        </p:nvSpPr>
        <p:spPr>
          <a:xfrm>
            <a:off x="239533" y="4874284"/>
            <a:ext cx="5113867" cy="830997"/>
          </a:xfrm>
          <a:prstGeom prst="rect">
            <a:avLst/>
          </a:prstGeom>
        </p:spPr>
        <p:txBody>
          <a:bodyPr wrap="square">
            <a:spAutoFit/>
          </a:bodyPr>
          <a:lstStyle/>
          <a:p>
            <a:pPr marL="285750" indent="-285750" algn="just">
              <a:buFont typeface="Wingdings" panose="05000000000000000000" pitchFamily="2" charset="2"/>
              <a:buChar char="ü"/>
            </a:pPr>
            <a:r>
              <a:rPr lang="es-MX" sz="1600" dirty="0"/>
              <a:t>Estos patrones promueven la separación de responsabilidades, la delegación, la encapsulación de variaciones estructurales y el uso eficiente de recursos. </a:t>
            </a:r>
          </a:p>
        </p:txBody>
      </p:sp>
      <p:sp>
        <p:nvSpPr>
          <p:cNvPr id="12" name="Rectángulo 11">
            <a:extLst>
              <a:ext uri="{FF2B5EF4-FFF2-40B4-BE49-F238E27FC236}">
                <a16:creationId xmlns:a16="http://schemas.microsoft.com/office/drawing/2014/main" id="{5334FF42-329E-42BC-BF88-D66C3A96C36B}"/>
              </a:ext>
            </a:extLst>
          </p:cNvPr>
          <p:cNvSpPr/>
          <p:nvPr/>
        </p:nvSpPr>
        <p:spPr>
          <a:xfrm>
            <a:off x="6068132" y="2055613"/>
            <a:ext cx="5613400" cy="369332"/>
          </a:xfrm>
          <a:prstGeom prst="rect">
            <a:avLst/>
          </a:prstGeom>
          <a:solidFill>
            <a:srgbClr val="92D050"/>
          </a:solidFill>
        </p:spPr>
        <p:txBody>
          <a:bodyPr wrap="square">
            <a:spAutoFit/>
          </a:bodyPr>
          <a:lstStyle/>
          <a:p>
            <a:pPr algn="ctr"/>
            <a:r>
              <a:rPr lang="es-MX" b="1" dirty="0"/>
              <a:t>Principales objetivos</a:t>
            </a:r>
          </a:p>
        </p:txBody>
      </p:sp>
      <p:sp>
        <p:nvSpPr>
          <p:cNvPr id="15" name="Rectángulo 14">
            <a:extLst>
              <a:ext uri="{FF2B5EF4-FFF2-40B4-BE49-F238E27FC236}">
                <a16:creationId xmlns:a16="http://schemas.microsoft.com/office/drawing/2014/main" id="{8E05603B-69EB-419F-9E70-6D17495CFD99}"/>
              </a:ext>
            </a:extLst>
          </p:cNvPr>
          <p:cNvSpPr/>
          <p:nvPr/>
        </p:nvSpPr>
        <p:spPr>
          <a:xfrm>
            <a:off x="6096000" y="2427155"/>
            <a:ext cx="1787302" cy="954107"/>
          </a:xfrm>
          <a:prstGeom prst="rect">
            <a:avLst/>
          </a:prstGeom>
        </p:spPr>
        <p:txBody>
          <a:bodyPr wrap="square">
            <a:spAutoFit/>
          </a:bodyPr>
          <a:lstStyle/>
          <a:p>
            <a:pPr algn="ctr"/>
            <a:r>
              <a:rPr lang="es-MX" sz="1400" b="1" dirty="0"/>
              <a:t>Reducción del acoplamiento</a:t>
            </a:r>
            <a:r>
              <a:rPr lang="es-MX" sz="1400" dirty="0"/>
              <a:t> entre clases o capas del sistema.</a:t>
            </a:r>
            <a:endParaRPr lang="es-MX" sz="1100" dirty="0"/>
          </a:p>
        </p:txBody>
      </p:sp>
      <p:sp>
        <p:nvSpPr>
          <p:cNvPr id="16" name="Rectángulo 15">
            <a:extLst>
              <a:ext uri="{FF2B5EF4-FFF2-40B4-BE49-F238E27FC236}">
                <a16:creationId xmlns:a16="http://schemas.microsoft.com/office/drawing/2014/main" id="{DFEDFE97-C334-4D97-A78A-1DAA52F5A508}"/>
              </a:ext>
            </a:extLst>
          </p:cNvPr>
          <p:cNvSpPr/>
          <p:nvPr/>
        </p:nvSpPr>
        <p:spPr>
          <a:xfrm>
            <a:off x="7956576" y="2440470"/>
            <a:ext cx="1787302" cy="954107"/>
          </a:xfrm>
          <a:prstGeom prst="rect">
            <a:avLst/>
          </a:prstGeom>
        </p:spPr>
        <p:txBody>
          <a:bodyPr wrap="square">
            <a:spAutoFit/>
          </a:bodyPr>
          <a:lstStyle/>
          <a:p>
            <a:pPr algn="ctr"/>
            <a:r>
              <a:rPr lang="es-MX" sz="1400" b="1" dirty="0"/>
              <a:t>Aumento de la cohesión interna</a:t>
            </a:r>
            <a:r>
              <a:rPr lang="es-MX" sz="1400" dirty="0"/>
              <a:t> dentro de los módulos</a:t>
            </a:r>
            <a:endParaRPr lang="es-MX" sz="1100" dirty="0"/>
          </a:p>
        </p:txBody>
      </p:sp>
      <p:sp>
        <p:nvSpPr>
          <p:cNvPr id="17" name="Rectángulo 16">
            <a:extLst>
              <a:ext uri="{FF2B5EF4-FFF2-40B4-BE49-F238E27FC236}">
                <a16:creationId xmlns:a16="http://schemas.microsoft.com/office/drawing/2014/main" id="{AACF87EA-88D2-464E-A90B-2F0DE8DA41E0}"/>
              </a:ext>
            </a:extLst>
          </p:cNvPr>
          <p:cNvSpPr/>
          <p:nvPr/>
        </p:nvSpPr>
        <p:spPr>
          <a:xfrm>
            <a:off x="9898394" y="2429210"/>
            <a:ext cx="1667934" cy="954107"/>
          </a:xfrm>
          <a:prstGeom prst="rect">
            <a:avLst/>
          </a:prstGeom>
        </p:spPr>
        <p:txBody>
          <a:bodyPr wrap="square">
            <a:spAutoFit/>
          </a:bodyPr>
          <a:lstStyle/>
          <a:p>
            <a:pPr algn="ctr"/>
            <a:r>
              <a:rPr lang="es-MX" sz="1400" b="1" dirty="0"/>
              <a:t>Facilitación de la extensión y reutilización </a:t>
            </a:r>
            <a:r>
              <a:rPr lang="es-MX" sz="1400" dirty="0"/>
              <a:t>de componentes.</a:t>
            </a:r>
          </a:p>
        </p:txBody>
      </p:sp>
      <p:sp>
        <p:nvSpPr>
          <p:cNvPr id="18" name="Rectángulo 17">
            <a:extLst>
              <a:ext uri="{FF2B5EF4-FFF2-40B4-BE49-F238E27FC236}">
                <a16:creationId xmlns:a16="http://schemas.microsoft.com/office/drawing/2014/main" id="{3C7CEA47-AC74-431A-8152-4AE0E83432A1}"/>
              </a:ext>
            </a:extLst>
          </p:cNvPr>
          <p:cNvSpPr/>
          <p:nvPr/>
        </p:nvSpPr>
        <p:spPr>
          <a:xfrm>
            <a:off x="7147139" y="3502299"/>
            <a:ext cx="1618874" cy="954107"/>
          </a:xfrm>
          <a:prstGeom prst="rect">
            <a:avLst/>
          </a:prstGeom>
        </p:spPr>
        <p:txBody>
          <a:bodyPr wrap="square">
            <a:spAutoFit/>
          </a:bodyPr>
          <a:lstStyle/>
          <a:p>
            <a:pPr algn="ctr"/>
            <a:r>
              <a:rPr lang="es-MX" sz="1400" b="1" dirty="0"/>
              <a:t>Mejora de la legibilidad y organización </a:t>
            </a:r>
            <a:r>
              <a:rPr lang="es-MX" sz="1400" dirty="0"/>
              <a:t>del sistema</a:t>
            </a:r>
          </a:p>
        </p:txBody>
      </p:sp>
      <p:sp>
        <p:nvSpPr>
          <p:cNvPr id="19" name="Rectángulo 18">
            <a:extLst>
              <a:ext uri="{FF2B5EF4-FFF2-40B4-BE49-F238E27FC236}">
                <a16:creationId xmlns:a16="http://schemas.microsoft.com/office/drawing/2014/main" id="{3F3CD2EB-05DB-40DC-BCC3-041F3D3C03C4}"/>
              </a:ext>
            </a:extLst>
          </p:cNvPr>
          <p:cNvSpPr/>
          <p:nvPr/>
        </p:nvSpPr>
        <p:spPr>
          <a:xfrm>
            <a:off x="9064427" y="3394577"/>
            <a:ext cx="1505300" cy="1169551"/>
          </a:xfrm>
          <a:prstGeom prst="rect">
            <a:avLst/>
          </a:prstGeom>
        </p:spPr>
        <p:txBody>
          <a:bodyPr wrap="square">
            <a:spAutoFit/>
          </a:bodyPr>
          <a:lstStyle/>
          <a:p>
            <a:pPr algn="ctr"/>
            <a:r>
              <a:rPr lang="es-MX" sz="1400" b="1" dirty="0"/>
              <a:t>Soporte para interoperabilidad </a:t>
            </a:r>
            <a:r>
              <a:rPr lang="es-MX" sz="1400" dirty="0"/>
              <a:t>entre sistemas heterogéneos o legados.</a:t>
            </a:r>
          </a:p>
        </p:txBody>
      </p:sp>
      <p:sp>
        <p:nvSpPr>
          <p:cNvPr id="20" name="Rectángulo 19">
            <a:extLst>
              <a:ext uri="{FF2B5EF4-FFF2-40B4-BE49-F238E27FC236}">
                <a16:creationId xmlns:a16="http://schemas.microsoft.com/office/drawing/2014/main" id="{FBD15E30-357A-4F6F-B9F6-E64BE36E2734}"/>
              </a:ext>
            </a:extLst>
          </p:cNvPr>
          <p:cNvSpPr/>
          <p:nvPr/>
        </p:nvSpPr>
        <p:spPr>
          <a:xfrm>
            <a:off x="6068133" y="4692205"/>
            <a:ext cx="5613400" cy="830997"/>
          </a:xfrm>
          <a:prstGeom prst="rect">
            <a:avLst/>
          </a:prstGeom>
          <a:solidFill>
            <a:schemeClr val="accent4">
              <a:lumMod val="20000"/>
              <a:lumOff val="80000"/>
            </a:schemeClr>
          </a:solidFill>
          <a:ln>
            <a:solidFill>
              <a:schemeClr val="tx1"/>
            </a:solidFill>
          </a:ln>
        </p:spPr>
        <p:txBody>
          <a:bodyPr wrap="square">
            <a:spAutoFit/>
          </a:bodyPr>
          <a:lstStyle/>
          <a:p>
            <a:pPr algn="ctr"/>
            <a:r>
              <a:rPr lang="es-MX" sz="1600" dirty="0"/>
              <a:t>Transformación de sistemas altamente acoplados hacia arquitecturas modulares y flexibles mediante la aplicación estratégica de estos patrones.</a:t>
            </a:r>
          </a:p>
        </p:txBody>
      </p:sp>
      <p:sp>
        <p:nvSpPr>
          <p:cNvPr id="21" name="Rectángulo 20">
            <a:extLst>
              <a:ext uri="{FF2B5EF4-FFF2-40B4-BE49-F238E27FC236}">
                <a16:creationId xmlns:a16="http://schemas.microsoft.com/office/drawing/2014/main" id="{B7E3E7B8-1CB5-430E-8304-E2E4ED9890B2}"/>
              </a:ext>
            </a:extLst>
          </p:cNvPr>
          <p:cNvSpPr/>
          <p:nvPr/>
        </p:nvSpPr>
        <p:spPr>
          <a:xfrm>
            <a:off x="6068133" y="5691227"/>
            <a:ext cx="5613400" cy="830997"/>
          </a:xfrm>
          <a:prstGeom prst="rect">
            <a:avLst/>
          </a:prstGeom>
          <a:solidFill>
            <a:schemeClr val="accent5">
              <a:lumMod val="40000"/>
              <a:lumOff val="60000"/>
            </a:schemeClr>
          </a:solidFill>
          <a:ln>
            <a:solidFill>
              <a:schemeClr val="tx1"/>
            </a:solidFill>
          </a:ln>
        </p:spPr>
        <p:txBody>
          <a:bodyPr wrap="square">
            <a:spAutoFit/>
          </a:bodyPr>
          <a:lstStyle/>
          <a:p>
            <a:r>
              <a:rPr lang="es-MX" sz="1600" dirty="0"/>
              <a:t>Particularmente relevantes en arquitecturas modernas como </a:t>
            </a:r>
            <a:r>
              <a:rPr lang="es-MX" sz="1600" b="1" dirty="0"/>
              <a:t>Microservicios, Clean Architecture, Hexagonal Architecture o sistemas distribuidos</a:t>
            </a:r>
          </a:p>
        </p:txBody>
      </p:sp>
    </p:spTree>
    <p:extLst>
      <p:ext uri="{BB962C8B-B14F-4D97-AF65-F5344CB8AC3E}">
        <p14:creationId xmlns:p14="http://schemas.microsoft.com/office/powerpoint/2010/main" val="3769399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5" grpId="0"/>
      <p:bldP spid="16" grpId="0"/>
      <p:bldP spid="17" grpId="0"/>
      <p:bldP spid="18" grpId="0"/>
      <p:bldP spid="19" grpId="0"/>
      <p:bldP spid="20" grpId="0" animBg="1"/>
      <p:bldP spid="21"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13" name="Imagen 12">
            <a:hlinkClick r:id="" action="ppaction://hlinkshowjump?jump=previousslide"/>
          </p:cNvPr>
          <p:cNvPicPr>
            <a:picLocks noChangeAspect="1"/>
          </p:cNvPicPr>
          <p:nvPr/>
        </p:nvPicPr>
        <p:blipFill rotWithShape="1">
          <a:blip r:embed="rId4" cstate="print">
            <a:extLst>
              <a:ext uri="{28A0092B-C50C-407E-A947-70E740481C1C}">
                <a14:useLocalDpi xmlns:a14="http://schemas.microsoft.com/office/drawing/2010/main" val="0"/>
              </a:ext>
            </a:extLst>
          </a:blip>
          <a:srcRect r="79898" b="52005"/>
          <a:stretch/>
        </p:blipFill>
        <p:spPr>
          <a:xfrm>
            <a:off x="244698" y="6121096"/>
            <a:ext cx="563059" cy="563039"/>
          </a:xfrm>
          <a:prstGeom prst="rect">
            <a:avLst/>
          </a:prstGeom>
        </p:spPr>
      </p:pic>
      <p:pic>
        <p:nvPicPr>
          <p:cNvPr id="14" name="Imagen 13">
            <a:hlinkClick r:id="" action="ppaction://hlinkshowjump?jump=nextslide"/>
          </p:cNvPr>
          <p:cNvPicPr>
            <a:picLocks noChangeAspect="1"/>
          </p:cNvPicPr>
          <p:nvPr/>
        </p:nvPicPr>
        <p:blipFill rotWithShape="1">
          <a:blip r:embed="rId4" cstate="print">
            <a:extLst>
              <a:ext uri="{28A0092B-C50C-407E-A947-70E740481C1C}">
                <a14:useLocalDpi xmlns:a14="http://schemas.microsoft.com/office/drawing/2010/main" val="0"/>
              </a:ext>
            </a:extLst>
          </a:blip>
          <a:srcRect r="79898" b="52005"/>
          <a:stretch/>
        </p:blipFill>
        <p:spPr>
          <a:xfrm rot="10800000">
            <a:off x="881418" y="6121095"/>
            <a:ext cx="563059" cy="563039"/>
          </a:xfrm>
          <a:prstGeom prst="rect">
            <a:avLst/>
          </a:prstGeom>
        </p:spPr>
      </p:pic>
      <p:sp>
        <p:nvSpPr>
          <p:cNvPr id="7" name="Rectángulo 6">
            <a:extLst>
              <a:ext uri="{FF2B5EF4-FFF2-40B4-BE49-F238E27FC236}">
                <a16:creationId xmlns:a16="http://schemas.microsoft.com/office/drawing/2014/main" id="{53784206-C25B-42E5-B52E-5A15AED1C967}"/>
              </a:ext>
            </a:extLst>
          </p:cNvPr>
          <p:cNvSpPr/>
          <p:nvPr/>
        </p:nvSpPr>
        <p:spPr>
          <a:xfrm>
            <a:off x="1727201" y="0"/>
            <a:ext cx="10464800" cy="307777"/>
          </a:xfrm>
          <a:prstGeom prst="rect">
            <a:avLst/>
          </a:prstGeom>
          <a:noFill/>
        </p:spPr>
        <p:txBody>
          <a:bodyPr wrap="square">
            <a:spAutoFit/>
          </a:bodyPr>
          <a:lstStyle/>
          <a:p>
            <a:pPr algn="r"/>
            <a:r>
              <a:rPr lang="es-ES" sz="1400" b="1" dirty="0">
                <a:solidFill>
                  <a:schemeClr val="accent2"/>
                </a:solidFill>
              </a:rPr>
              <a:t>UNIDAD 4. PATRONES ESTRUCTURALES </a:t>
            </a:r>
            <a:r>
              <a:rPr lang="es-ES" sz="1400" b="1" dirty="0"/>
              <a:t>-</a:t>
            </a:r>
            <a:r>
              <a:rPr lang="es-ES" sz="1400" b="1" dirty="0">
                <a:solidFill>
                  <a:schemeClr val="accent2"/>
                </a:solidFill>
              </a:rPr>
              <a:t> </a:t>
            </a:r>
            <a:r>
              <a:rPr lang="es-ES" sz="1400" b="1" dirty="0">
                <a:solidFill>
                  <a:schemeClr val="accent1"/>
                </a:solidFill>
              </a:rPr>
              <a:t>MODULO DE PATRONES DE DISEÑO DE SOFTWARE </a:t>
            </a:r>
          </a:p>
        </p:txBody>
      </p:sp>
      <p:sp>
        <p:nvSpPr>
          <p:cNvPr id="11" name="CuadroTexto 10">
            <a:extLst>
              <a:ext uri="{FF2B5EF4-FFF2-40B4-BE49-F238E27FC236}">
                <a16:creationId xmlns:a16="http://schemas.microsoft.com/office/drawing/2014/main" id="{E2690717-B53E-47C7-B618-505D804D774B}"/>
              </a:ext>
            </a:extLst>
          </p:cNvPr>
          <p:cNvSpPr txBox="1"/>
          <p:nvPr/>
        </p:nvSpPr>
        <p:spPr>
          <a:xfrm>
            <a:off x="372534" y="1031368"/>
            <a:ext cx="11404600" cy="523220"/>
          </a:xfrm>
          <a:prstGeom prst="rect">
            <a:avLst/>
          </a:prstGeom>
          <a:solidFill>
            <a:schemeClr val="bg1">
              <a:lumMod val="85000"/>
            </a:schemeClr>
          </a:solidFill>
        </p:spPr>
        <p:txBody>
          <a:bodyPr wrap="square" rtlCol="0">
            <a:spAutoFit/>
          </a:bodyPr>
          <a:lstStyle/>
          <a:p>
            <a:r>
              <a:rPr lang="es-MX" sz="2800" b="1" dirty="0">
                <a:solidFill>
                  <a:schemeClr val="accent6">
                    <a:lumMod val="75000"/>
                  </a:schemeClr>
                </a:solidFill>
                <a:latin typeface="Arial" panose="020B0604020202020204" pitchFamily="34" charset="0"/>
                <a:cs typeface="Arial" panose="020B0604020202020204" pitchFamily="34" charset="0"/>
              </a:rPr>
              <a:t>Patrones Estructurales - </a:t>
            </a:r>
            <a:r>
              <a:rPr lang="es-MX" sz="2800" b="1" dirty="0">
                <a:solidFill>
                  <a:srgbClr val="FF0000"/>
                </a:solidFill>
                <a:latin typeface="Arial" panose="020B0604020202020204" pitchFamily="34" charset="0"/>
                <a:cs typeface="Arial" panose="020B0604020202020204" pitchFamily="34" charset="0"/>
              </a:rPr>
              <a:t>Generales</a:t>
            </a:r>
            <a:endParaRPr lang="es-CO" sz="2800" b="1" dirty="0">
              <a:solidFill>
                <a:srgbClr val="FF0000"/>
              </a:solidFill>
              <a:latin typeface="Arial" panose="020B0604020202020204" pitchFamily="34" charset="0"/>
              <a:cs typeface="Arial" panose="020B0604020202020204" pitchFamily="34" charset="0"/>
            </a:endParaRPr>
          </a:p>
        </p:txBody>
      </p:sp>
      <p:sp>
        <p:nvSpPr>
          <p:cNvPr id="3" name="Rectángulo 2">
            <a:extLst>
              <a:ext uri="{FF2B5EF4-FFF2-40B4-BE49-F238E27FC236}">
                <a16:creationId xmlns:a16="http://schemas.microsoft.com/office/drawing/2014/main" id="{86DB9070-E388-45FB-917E-4B1E60BFE2FC}"/>
              </a:ext>
            </a:extLst>
          </p:cNvPr>
          <p:cNvSpPr/>
          <p:nvPr/>
        </p:nvSpPr>
        <p:spPr>
          <a:xfrm>
            <a:off x="372534" y="2383269"/>
            <a:ext cx="6189134" cy="4016484"/>
          </a:xfrm>
          <a:prstGeom prst="rect">
            <a:avLst/>
          </a:prstGeom>
          <a:solidFill>
            <a:schemeClr val="bg1"/>
          </a:solidFill>
        </p:spPr>
        <p:txBody>
          <a:bodyPr wrap="square">
            <a:spAutoFit/>
          </a:bodyPr>
          <a:lstStyle/>
          <a:p>
            <a:pPr marL="285750" indent="-285750" algn="just">
              <a:buFont typeface="Wingdings" panose="05000000000000000000" pitchFamily="2" charset="2"/>
              <a:buChar char="§"/>
            </a:pPr>
            <a:r>
              <a:rPr lang="es-MX" sz="1500" b="1" dirty="0"/>
              <a:t>Adapter</a:t>
            </a:r>
            <a:r>
              <a:rPr lang="es-MX" sz="1500" dirty="0"/>
              <a:t>: Permite la compatibilidad entre interfaces distintas.</a:t>
            </a:r>
          </a:p>
          <a:p>
            <a:pPr marL="285750" indent="-285750" algn="just">
              <a:buFont typeface="Wingdings" panose="05000000000000000000" pitchFamily="2" charset="2"/>
              <a:buChar char="§"/>
            </a:pPr>
            <a:endParaRPr lang="es-MX" sz="1500" dirty="0"/>
          </a:p>
          <a:p>
            <a:pPr marL="285750" indent="-285750" algn="just">
              <a:buFont typeface="Wingdings" panose="05000000000000000000" pitchFamily="2" charset="2"/>
              <a:buChar char="§"/>
            </a:pPr>
            <a:r>
              <a:rPr lang="es-MX" sz="1500" b="1" dirty="0"/>
              <a:t>Bridge</a:t>
            </a:r>
            <a:r>
              <a:rPr lang="es-MX" sz="1500" dirty="0"/>
              <a:t>: Desacopla una abstracción de su implementación para que ambas puedan variar independientemente.</a:t>
            </a:r>
          </a:p>
          <a:p>
            <a:pPr marL="285750" indent="-285750" algn="just">
              <a:buFont typeface="Wingdings" panose="05000000000000000000" pitchFamily="2" charset="2"/>
              <a:buChar char="§"/>
            </a:pPr>
            <a:endParaRPr lang="es-MX" sz="1500" dirty="0"/>
          </a:p>
          <a:p>
            <a:pPr marL="285750" indent="-285750" algn="just">
              <a:buFont typeface="Wingdings" panose="05000000000000000000" pitchFamily="2" charset="2"/>
              <a:buChar char="§"/>
            </a:pPr>
            <a:r>
              <a:rPr lang="es-MX" sz="1500" b="1" dirty="0"/>
              <a:t>Composite</a:t>
            </a:r>
            <a:r>
              <a:rPr lang="es-MX" sz="1500" dirty="0"/>
              <a:t>: Permite tratar objetos individuales y compuestos de manera uniforme.</a:t>
            </a:r>
          </a:p>
          <a:p>
            <a:pPr marL="285750" indent="-285750" algn="just">
              <a:buFont typeface="Wingdings" panose="05000000000000000000" pitchFamily="2" charset="2"/>
              <a:buChar char="§"/>
            </a:pPr>
            <a:endParaRPr lang="es-MX" sz="1500" dirty="0"/>
          </a:p>
          <a:p>
            <a:pPr marL="285750" indent="-285750" algn="just">
              <a:buFont typeface="Wingdings" panose="05000000000000000000" pitchFamily="2" charset="2"/>
              <a:buChar char="§"/>
            </a:pPr>
            <a:r>
              <a:rPr lang="es-MX" sz="1500" b="1" dirty="0"/>
              <a:t>Decorator</a:t>
            </a:r>
            <a:r>
              <a:rPr lang="es-MX" sz="1500" dirty="0"/>
              <a:t>: Añade funcionalidad a objetos de manera dinámica y flexible.</a:t>
            </a:r>
          </a:p>
          <a:p>
            <a:pPr marL="285750" indent="-285750" algn="just">
              <a:buFont typeface="Wingdings" panose="05000000000000000000" pitchFamily="2" charset="2"/>
              <a:buChar char="§"/>
            </a:pPr>
            <a:endParaRPr lang="es-MX" sz="1500" dirty="0"/>
          </a:p>
          <a:p>
            <a:pPr marL="285750" indent="-285750" algn="just">
              <a:buFont typeface="Wingdings" panose="05000000000000000000" pitchFamily="2" charset="2"/>
              <a:buChar char="§"/>
            </a:pPr>
            <a:r>
              <a:rPr lang="es-MX" sz="1500" b="1" dirty="0"/>
              <a:t>Facade</a:t>
            </a:r>
            <a:r>
              <a:rPr lang="es-MX" sz="1500" dirty="0"/>
              <a:t>: Proporciona una interfaz simplificada a un conjunto complejo de subsistemas.</a:t>
            </a:r>
          </a:p>
          <a:p>
            <a:pPr marL="285750" indent="-285750" algn="just">
              <a:buFont typeface="Wingdings" panose="05000000000000000000" pitchFamily="2" charset="2"/>
              <a:buChar char="§"/>
            </a:pPr>
            <a:endParaRPr lang="es-MX" sz="1500" dirty="0"/>
          </a:p>
          <a:p>
            <a:pPr marL="285750" indent="-285750" algn="just">
              <a:buFont typeface="Wingdings" panose="05000000000000000000" pitchFamily="2" charset="2"/>
              <a:buChar char="§"/>
            </a:pPr>
            <a:r>
              <a:rPr lang="es-MX" sz="1500" b="1" dirty="0"/>
              <a:t>Flyweight</a:t>
            </a:r>
            <a:r>
              <a:rPr lang="es-MX" sz="1500" dirty="0"/>
              <a:t>: Minimiza el uso de memoria compartiendo datos comunes entre múltiples objetos.</a:t>
            </a:r>
          </a:p>
          <a:p>
            <a:pPr marL="285750" indent="-285750" algn="just">
              <a:buFont typeface="Wingdings" panose="05000000000000000000" pitchFamily="2" charset="2"/>
              <a:buChar char="§"/>
            </a:pPr>
            <a:endParaRPr lang="es-MX" sz="1500" dirty="0"/>
          </a:p>
          <a:p>
            <a:pPr marL="285750" indent="-285750" algn="just">
              <a:buFont typeface="Wingdings" panose="05000000000000000000" pitchFamily="2" charset="2"/>
              <a:buChar char="§"/>
            </a:pPr>
            <a:r>
              <a:rPr lang="es-MX" sz="1500" b="1" dirty="0"/>
              <a:t>Proxy</a:t>
            </a:r>
            <a:r>
              <a:rPr lang="es-MX" sz="1500" dirty="0"/>
              <a:t>: Controla el acceso a otro objeto, añadiendo una capa intermedia.</a:t>
            </a:r>
          </a:p>
        </p:txBody>
      </p:sp>
      <p:sp>
        <p:nvSpPr>
          <p:cNvPr id="6" name="Rectángulo 5">
            <a:extLst>
              <a:ext uri="{FF2B5EF4-FFF2-40B4-BE49-F238E27FC236}">
                <a16:creationId xmlns:a16="http://schemas.microsoft.com/office/drawing/2014/main" id="{D592A454-91DC-4EF6-B477-D3AC73143C09}"/>
              </a:ext>
            </a:extLst>
          </p:cNvPr>
          <p:cNvSpPr/>
          <p:nvPr/>
        </p:nvSpPr>
        <p:spPr>
          <a:xfrm>
            <a:off x="372534" y="1898832"/>
            <a:ext cx="6189134" cy="369332"/>
          </a:xfrm>
          <a:prstGeom prst="rect">
            <a:avLst/>
          </a:prstGeom>
          <a:solidFill>
            <a:schemeClr val="accent4">
              <a:lumMod val="60000"/>
              <a:lumOff val="40000"/>
            </a:schemeClr>
          </a:solidFill>
        </p:spPr>
        <p:txBody>
          <a:bodyPr wrap="square">
            <a:spAutoFit/>
          </a:bodyPr>
          <a:lstStyle/>
          <a:p>
            <a:pPr algn="ctr"/>
            <a:r>
              <a:rPr lang="es-MX" b="1" dirty="0"/>
              <a:t>Patrones estructurales más relevantes</a:t>
            </a:r>
          </a:p>
        </p:txBody>
      </p:sp>
      <p:pic>
        <p:nvPicPr>
          <p:cNvPr id="22" name="Imagen 21">
            <a:extLst>
              <a:ext uri="{FF2B5EF4-FFF2-40B4-BE49-F238E27FC236}">
                <a16:creationId xmlns:a16="http://schemas.microsoft.com/office/drawing/2014/main" id="{D5EE1545-9FA6-4071-8DCC-B0A92C36958F}"/>
              </a:ext>
            </a:extLst>
          </p:cNvPr>
          <p:cNvPicPr>
            <a:picLocks noChangeAspect="1"/>
          </p:cNvPicPr>
          <p:nvPr/>
        </p:nvPicPr>
        <p:blipFill>
          <a:blip r:embed="rId5"/>
          <a:stretch>
            <a:fillRect/>
          </a:stretch>
        </p:blipFill>
        <p:spPr>
          <a:xfrm>
            <a:off x="6636534" y="2514600"/>
            <a:ext cx="5555466" cy="3312032"/>
          </a:xfrm>
          <a:prstGeom prst="rect">
            <a:avLst/>
          </a:prstGeom>
        </p:spPr>
      </p:pic>
    </p:spTree>
    <p:extLst>
      <p:ext uri="{BB962C8B-B14F-4D97-AF65-F5344CB8AC3E}">
        <p14:creationId xmlns:p14="http://schemas.microsoft.com/office/powerpoint/2010/main" val="37132855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13" name="Imagen 12">
            <a:hlinkClick r:id="" action="ppaction://hlinkshowjump?jump=previousslide"/>
          </p:cNvPr>
          <p:cNvPicPr>
            <a:picLocks noChangeAspect="1"/>
          </p:cNvPicPr>
          <p:nvPr/>
        </p:nvPicPr>
        <p:blipFill rotWithShape="1">
          <a:blip r:embed="rId4" cstate="print">
            <a:extLst>
              <a:ext uri="{28A0092B-C50C-407E-A947-70E740481C1C}">
                <a14:useLocalDpi xmlns:a14="http://schemas.microsoft.com/office/drawing/2010/main" val="0"/>
              </a:ext>
            </a:extLst>
          </a:blip>
          <a:srcRect r="79898" b="52005"/>
          <a:stretch/>
        </p:blipFill>
        <p:spPr>
          <a:xfrm>
            <a:off x="244698" y="6121096"/>
            <a:ext cx="563059" cy="563039"/>
          </a:xfrm>
          <a:prstGeom prst="rect">
            <a:avLst/>
          </a:prstGeom>
        </p:spPr>
      </p:pic>
      <p:pic>
        <p:nvPicPr>
          <p:cNvPr id="14" name="Imagen 13">
            <a:hlinkClick r:id="" action="ppaction://hlinkshowjump?jump=nextslide"/>
          </p:cNvPr>
          <p:cNvPicPr>
            <a:picLocks noChangeAspect="1"/>
          </p:cNvPicPr>
          <p:nvPr/>
        </p:nvPicPr>
        <p:blipFill rotWithShape="1">
          <a:blip r:embed="rId4" cstate="print">
            <a:extLst>
              <a:ext uri="{28A0092B-C50C-407E-A947-70E740481C1C}">
                <a14:useLocalDpi xmlns:a14="http://schemas.microsoft.com/office/drawing/2010/main" val="0"/>
              </a:ext>
            </a:extLst>
          </a:blip>
          <a:srcRect r="79898" b="52005"/>
          <a:stretch/>
        </p:blipFill>
        <p:spPr>
          <a:xfrm rot="10800000">
            <a:off x="881418" y="6121095"/>
            <a:ext cx="563059" cy="563039"/>
          </a:xfrm>
          <a:prstGeom prst="rect">
            <a:avLst/>
          </a:prstGeom>
        </p:spPr>
      </p:pic>
      <p:sp>
        <p:nvSpPr>
          <p:cNvPr id="11" name="CuadroTexto 10">
            <a:extLst>
              <a:ext uri="{FF2B5EF4-FFF2-40B4-BE49-F238E27FC236}">
                <a16:creationId xmlns:a16="http://schemas.microsoft.com/office/drawing/2014/main" id="{E2690717-B53E-47C7-B618-505D804D774B}"/>
              </a:ext>
            </a:extLst>
          </p:cNvPr>
          <p:cNvSpPr txBox="1"/>
          <p:nvPr/>
        </p:nvSpPr>
        <p:spPr>
          <a:xfrm>
            <a:off x="372534" y="1031368"/>
            <a:ext cx="11404600" cy="523220"/>
          </a:xfrm>
          <a:prstGeom prst="rect">
            <a:avLst/>
          </a:prstGeom>
          <a:solidFill>
            <a:schemeClr val="bg1">
              <a:lumMod val="85000"/>
            </a:schemeClr>
          </a:solidFill>
        </p:spPr>
        <p:txBody>
          <a:bodyPr wrap="square" rtlCol="0">
            <a:spAutoFit/>
          </a:bodyPr>
          <a:lstStyle/>
          <a:p>
            <a:r>
              <a:rPr lang="es-MX" sz="2800" b="1" dirty="0">
                <a:solidFill>
                  <a:schemeClr val="accent6">
                    <a:lumMod val="75000"/>
                  </a:schemeClr>
                </a:solidFill>
                <a:latin typeface="Arial" panose="020B0604020202020204" pitchFamily="34" charset="0"/>
                <a:cs typeface="Arial" panose="020B0604020202020204" pitchFamily="34" charset="0"/>
              </a:rPr>
              <a:t>Patrones Estructurales – </a:t>
            </a:r>
            <a:r>
              <a:rPr lang="es-MX" sz="2800" b="1" dirty="0">
                <a:solidFill>
                  <a:srgbClr val="FF0000"/>
                </a:solidFill>
                <a:latin typeface="Arial" panose="020B0604020202020204" pitchFamily="34" charset="0"/>
                <a:cs typeface="Arial" panose="020B0604020202020204" pitchFamily="34" charset="0"/>
              </a:rPr>
              <a:t>Adapter</a:t>
            </a:r>
            <a:endParaRPr lang="es-CO" sz="2800" b="1" dirty="0">
              <a:solidFill>
                <a:srgbClr val="FF0000"/>
              </a:solidFill>
              <a:latin typeface="Arial" panose="020B0604020202020204" pitchFamily="34" charset="0"/>
              <a:cs typeface="Arial" panose="020B0604020202020204" pitchFamily="34" charset="0"/>
            </a:endParaRPr>
          </a:p>
        </p:txBody>
      </p:sp>
      <p:sp>
        <p:nvSpPr>
          <p:cNvPr id="10" name="CuadroTexto 9">
            <a:extLst>
              <a:ext uri="{FF2B5EF4-FFF2-40B4-BE49-F238E27FC236}">
                <a16:creationId xmlns:a16="http://schemas.microsoft.com/office/drawing/2014/main" id="{B2BCD334-EE27-4FA3-A00F-00099E195F3C}"/>
              </a:ext>
            </a:extLst>
          </p:cNvPr>
          <p:cNvSpPr txBox="1"/>
          <p:nvPr/>
        </p:nvSpPr>
        <p:spPr>
          <a:xfrm>
            <a:off x="169333" y="1806200"/>
            <a:ext cx="5486400" cy="1323439"/>
          </a:xfrm>
          <a:prstGeom prst="rect">
            <a:avLst/>
          </a:prstGeom>
          <a:solidFill>
            <a:schemeClr val="accent4">
              <a:lumMod val="40000"/>
              <a:lumOff val="60000"/>
            </a:schemeClr>
          </a:solidFill>
        </p:spPr>
        <p:txBody>
          <a:bodyPr wrap="square" rtlCol="0">
            <a:spAutoFit/>
          </a:bodyPr>
          <a:lstStyle/>
          <a:p>
            <a:pPr algn="ctr"/>
            <a:r>
              <a:rPr lang="es-MX" sz="1600" dirty="0"/>
              <a:t>El patrón </a:t>
            </a:r>
            <a:r>
              <a:rPr lang="es-MX" sz="1600" b="1" dirty="0"/>
              <a:t>Adapter</a:t>
            </a:r>
            <a:r>
              <a:rPr lang="es-MX" sz="1600" dirty="0"/>
              <a:t> (Adaptador) permite que interfaces incompatibles trabajen juntas, actuando como un traductor entre dos interfaces que no pueden comunicarse directamente. Su propósito principal es resolver problemas de incompatibilidad sin modificar el código existente.</a:t>
            </a:r>
          </a:p>
        </p:txBody>
      </p:sp>
      <p:sp>
        <p:nvSpPr>
          <p:cNvPr id="9" name="Rectángulo 8">
            <a:extLst>
              <a:ext uri="{FF2B5EF4-FFF2-40B4-BE49-F238E27FC236}">
                <a16:creationId xmlns:a16="http://schemas.microsoft.com/office/drawing/2014/main" id="{747096DB-CA91-496D-95DB-0D079DBCCE58}"/>
              </a:ext>
            </a:extLst>
          </p:cNvPr>
          <p:cNvSpPr/>
          <p:nvPr/>
        </p:nvSpPr>
        <p:spPr>
          <a:xfrm>
            <a:off x="5926667" y="1806200"/>
            <a:ext cx="5971565" cy="369332"/>
          </a:xfrm>
          <a:prstGeom prst="rect">
            <a:avLst/>
          </a:prstGeom>
          <a:solidFill>
            <a:srgbClr val="92D050"/>
          </a:solidFill>
        </p:spPr>
        <p:txBody>
          <a:bodyPr wrap="square">
            <a:spAutoFit/>
          </a:bodyPr>
          <a:lstStyle/>
          <a:p>
            <a:pPr lvl="0" algn="ctr" eaLnBrk="0" fontAlgn="base" hangingPunct="0">
              <a:spcBef>
                <a:spcPct val="0"/>
              </a:spcBef>
              <a:spcAft>
                <a:spcPct val="0"/>
              </a:spcAft>
            </a:pPr>
            <a:r>
              <a:rPr lang="es-MX" altLang="es-MX" b="1" dirty="0"/>
              <a:t>Problemas que Resuelve</a:t>
            </a:r>
          </a:p>
        </p:txBody>
      </p:sp>
      <p:sp>
        <p:nvSpPr>
          <p:cNvPr id="3" name="Rectángulo 2">
            <a:extLst>
              <a:ext uri="{FF2B5EF4-FFF2-40B4-BE49-F238E27FC236}">
                <a16:creationId xmlns:a16="http://schemas.microsoft.com/office/drawing/2014/main" id="{09E9F3ED-881F-488F-B037-A05F4DF4C59E}"/>
              </a:ext>
            </a:extLst>
          </p:cNvPr>
          <p:cNvSpPr/>
          <p:nvPr/>
        </p:nvSpPr>
        <p:spPr>
          <a:xfrm>
            <a:off x="5926667" y="2427144"/>
            <a:ext cx="6096000" cy="1569660"/>
          </a:xfrm>
          <a:prstGeom prst="rect">
            <a:avLst/>
          </a:prstGeom>
        </p:spPr>
        <p:txBody>
          <a:bodyPr>
            <a:spAutoFit/>
          </a:bodyPr>
          <a:lstStyle/>
          <a:p>
            <a:pPr algn="ctr"/>
            <a:r>
              <a:rPr lang="es-MX" sz="1600" dirty="0"/>
              <a:t>En proyectos reales, es común encontrarse con </a:t>
            </a:r>
            <a:r>
              <a:rPr lang="es-MX" sz="1600" b="1" dirty="0"/>
              <a:t>clases ya existentes </a:t>
            </a:r>
            <a:r>
              <a:rPr lang="es-MX" sz="1600" dirty="0"/>
              <a:t>—quizás de </a:t>
            </a:r>
            <a:r>
              <a:rPr lang="es-MX" sz="1600" b="1" dirty="0"/>
              <a:t>bibliotecas de terceros</a:t>
            </a:r>
            <a:r>
              <a:rPr lang="es-MX" sz="1600" dirty="0"/>
              <a:t>, </a:t>
            </a:r>
            <a:r>
              <a:rPr lang="es-MX" sz="1600" b="1" dirty="0"/>
              <a:t>módulos legados</a:t>
            </a:r>
            <a:r>
              <a:rPr lang="es-MX" sz="1600" dirty="0"/>
              <a:t> o </a:t>
            </a:r>
            <a:r>
              <a:rPr lang="es-MX" sz="1600" b="1" dirty="0"/>
              <a:t>APIs externas</a:t>
            </a:r>
            <a:r>
              <a:rPr lang="es-MX" sz="1600" dirty="0"/>
              <a:t>— que no implementan la interfaz que necesita nuestro sistema.</a:t>
            </a:r>
          </a:p>
          <a:p>
            <a:pPr algn="ctr"/>
            <a:endParaRPr lang="es-MX" sz="1600" dirty="0"/>
          </a:p>
          <a:p>
            <a:pPr algn="ctr"/>
            <a:r>
              <a:rPr lang="es-MX" sz="1600" dirty="0"/>
              <a:t> </a:t>
            </a:r>
            <a:r>
              <a:rPr lang="es-MX" sz="1600" b="1" dirty="0"/>
              <a:t>Refactorizar estas clases no siempre es viable, por razones técnicas o contractuales. </a:t>
            </a:r>
            <a:r>
              <a:rPr lang="es-MX" sz="1600" dirty="0"/>
              <a:t>Aquí es donde Adapter es valioso.</a:t>
            </a:r>
          </a:p>
        </p:txBody>
      </p:sp>
      <p:pic>
        <p:nvPicPr>
          <p:cNvPr id="6" name="Imagen 5">
            <a:extLst>
              <a:ext uri="{FF2B5EF4-FFF2-40B4-BE49-F238E27FC236}">
                <a16:creationId xmlns:a16="http://schemas.microsoft.com/office/drawing/2014/main" id="{20B3CAF8-FF38-4E3F-807C-A31749D2E9AF}"/>
              </a:ext>
            </a:extLst>
          </p:cNvPr>
          <p:cNvPicPr>
            <a:picLocks noChangeAspect="1"/>
          </p:cNvPicPr>
          <p:nvPr/>
        </p:nvPicPr>
        <p:blipFill>
          <a:blip r:embed="rId5"/>
          <a:stretch>
            <a:fillRect/>
          </a:stretch>
        </p:blipFill>
        <p:spPr>
          <a:xfrm>
            <a:off x="266068" y="3539742"/>
            <a:ext cx="5230739" cy="2171250"/>
          </a:xfrm>
          <a:prstGeom prst="rect">
            <a:avLst/>
          </a:prstGeom>
        </p:spPr>
      </p:pic>
      <p:pic>
        <p:nvPicPr>
          <p:cNvPr id="8" name="Imagen 7">
            <a:extLst>
              <a:ext uri="{FF2B5EF4-FFF2-40B4-BE49-F238E27FC236}">
                <a16:creationId xmlns:a16="http://schemas.microsoft.com/office/drawing/2014/main" id="{0A947F66-030F-4EFE-BE27-489F797E5B5C}"/>
              </a:ext>
            </a:extLst>
          </p:cNvPr>
          <p:cNvPicPr>
            <a:picLocks noChangeAspect="1"/>
          </p:cNvPicPr>
          <p:nvPr/>
        </p:nvPicPr>
        <p:blipFill>
          <a:blip r:embed="rId6"/>
          <a:stretch>
            <a:fillRect/>
          </a:stretch>
        </p:blipFill>
        <p:spPr>
          <a:xfrm>
            <a:off x="6898217" y="3873171"/>
            <a:ext cx="4581698" cy="3025650"/>
          </a:xfrm>
          <a:prstGeom prst="rect">
            <a:avLst/>
          </a:prstGeom>
        </p:spPr>
      </p:pic>
    </p:spTree>
    <p:extLst>
      <p:ext uri="{BB962C8B-B14F-4D97-AF65-F5344CB8AC3E}">
        <p14:creationId xmlns:p14="http://schemas.microsoft.com/office/powerpoint/2010/main" val="1491374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3" grpId="0"/>
    </p:bldLst>
  </p:timing>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13933</TotalTime>
  <Words>4609</Words>
  <Application>Microsoft Office PowerPoint</Application>
  <PresentationFormat>Panorámica</PresentationFormat>
  <Paragraphs>516</Paragraphs>
  <Slides>46</Slides>
  <Notes>44</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46</vt:i4>
      </vt:variant>
    </vt:vector>
  </HeadingPairs>
  <TitlesOfParts>
    <vt:vector size="52" baseType="lpstr">
      <vt:lpstr>Arial</vt:lpstr>
      <vt:lpstr>Calibri</vt:lpstr>
      <vt:lpstr>Calibri Light</vt:lpstr>
      <vt:lpstr>Tahoma</vt:lpstr>
      <vt:lpstr>Wingdings</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Tomas Eduardo Quiroz Lpez</dc:creator>
  <cp:lastModifiedBy>Técnico Sistemas Centro Servicios Sistema Penal Adolescentes - Cesar - Valledupar</cp:lastModifiedBy>
  <cp:revision>593</cp:revision>
  <dcterms:created xsi:type="dcterms:W3CDTF">2020-04-21T17:48:51Z</dcterms:created>
  <dcterms:modified xsi:type="dcterms:W3CDTF">2025-06-13T10:36:45Z</dcterms:modified>
</cp:coreProperties>
</file>